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5">
  <p:sldMasterIdLst>
    <p:sldMasterId id="2147487745" r:id="rId5"/>
    <p:sldMasterId id="2147487749" r:id="rId6"/>
    <p:sldMasterId id="2147487761" r:id="rId7"/>
    <p:sldMasterId id="2147487773" r:id="rId8"/>
    <p:sldMasterId id="2147487785" r:id="rId9"/>
    <p:sldMasterId id="2147487797" r:id="rId10"/>
    <p:sldMasterId id="2147487809" r:id="rId11"/>
    <p:sldMasterId id="2147487821" r:id="rId12"/>
    <p:sldMasterId id="2147487844" r:id="rId13"/>
    <p:sldMasterId id="2147487903" r:id="rId14"/>
  </p:sldMasterIdLst>
  <p:notesMasterIdLst>
    <p:notesMasterId r:id="rId29"/>
  </p:notesMasterIdLst>
  <p:handoutMasterIdLst>
    <p:handoutMasterId r:id="rId30"/>
  </p:handoutMasterIdLst>
  <p:sldIdLst>
    <p:sldId id="1224" r:id="rId15"/>
    <p:sldId id="1228" r:id="rId16"/>
    <p:sldId id="1230" r:id="rId17"/>
    <p:sldId id="1229" r:id="rId18"/>
    <p:sldId id="1272" r:id="rId19"/>
    <p:sldId id="1276" r:id="rId20"/>
    <p:sldId id="1275" r:id="rId21"/>
    <p:sldId id="1277" r:id="rId22"/>
    <p:sldId id="1278" r:id="rId23"/>
    <p:sldId id="1266" r:id="rId24"/>
    <p:sldId id="1268" r:id="rId25"/>
    <p:sldId id="1262" r:id="rId26"/>
    <p:sldId id="1270" r:id="rId27"/>
    <p:sldId id="1279" r:id="rId28"/>
  </p:sldIdLst>
  <p:sldSz cx="9906000" cy="6858000" type="A4"/>
  <p:notesSz cx="9944100" cy="6805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4">
          <p15:clr>
            <a:srgbClr val="A4A3A4"/>
          </p15:clr>
        </p15:guide>
        <p15:guide id="2" pos="313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i Esteves" initials="R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3"/>
    <a:srgbClr val="FFFF66"/>
    <a:srgbClr val="EAF5F6"/>
    <a:srgbClr val="C00000"/>
    <a:srgbClr val="0079BC"/>
    <a:srgbClr val="336699"/>
    <a:srgbClr val="E8D0D0"/>
    <a:srgbClr val="9BBB59"/>
    <a:srgbClr val="BD9B53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87034" autoAdjust="0"/>
  </p:normalViewPr>
  <p:slideViewPr>
    <p:cSldViewPr>
      <p:cViewPr>
        <p:scale>
          <a:sx n="81" d="100"/>
          <a:sy n="81" d="100"/>
        </p:scale>
        <p:origin x="-858" y="64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126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174" y="-114"/>
      </p:cViewPr>
      <p:guideLst>
        <p:guide orient="horz" pos="2144"/>
        <p:guide pos="313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5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CH-1.main.oecd.org\Users2\Khoudour_D\OECD\KNOMAD\Dashboard%20-%20Spiders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CH-1.main.oecd.org\Users2\Khoudour_D\OECD\KNOMAD\Dashboard%20-%20Spiders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Sheet1!$B$27</c:f>
              <c:strCache>
                <c:ptCount val="1"/>
                <c:pt idx="0">
                  <c:v>Country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Sheet1!$A$28:$A$32</c:f>
              <c:strCache>
                <c:ptCount val="5"/>
                <c:pt idx="0">
                  <c:v>Institutional coherence</c:v>
                </c:pt>
                <c:pt idx="1">
                  <c:v>Migration costs</c:v>
                </c:pt>
                <c:pt idx="2">
                  <c:v>Migrants' rights</c:v>
                </c:pt>
                <c:pt idx="3">
                  <c:v>Migrants' reintegration</c:v>
                </c:pt>
                <c:pt idx="4">
                  <c:v>Development impact</c:v>
                </c:pt>
              </c:strCache>
            </c:strRef>
          </c:cat>
          <c:val>
            <c:numRef>
              <c:f>Sheet1!$B$28:$B$32</c:f>
              <c:numCache>
                <c:formatCode>General</c:formatCode>
                <c:ptCount val="5"/>
                <c:pt idx="0">
                  <c:v>75</c:v>
                </c:pt>
                <c:pt idx="1">
                  <c:v>62</c:v>
                </c:pt>
                <c:pt idx="2">
                  <c:v>68</c:v>
                </c:pt>
                <c:pt idx="3">
                  <c:v>65</c:v>
                </c:pt>
                <c:pt idx="4">
                  <c:v>42</c:v>
                </c:pt>
              </c:numCache>
            </c:numRef>
          </c:val>
        </c:ser>
        <c:ser>
          <c:idx val="1"/>
          <c:order val="1"/>
          <c:tx>
            <c:strRef>
              <c:f>Sheet1!$C$27</c:f>
              <c:strCache>
                <c:ptCount val="1"/>
                <c:pt idx="0">
                  <c:v>Average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Sheet1!$A$28:$A$32</c:f>
              <c:strCache>
                <c:ptCount val="5"/>
                <c:pt idx="0">
                  <c:v>Institutional coherence</c:v>
                </c:pt>
                <c:pt idx="1">
                  <c:v>Migration costs</c:v>
                </c:pt>
                <c:pt idx="2">
                  <c:v>Migrants' rights</c:v>
                </c:pt>
                <c:pt idx="3">
                  <c:v>Migrants' reintegration</c:v>
                </c:pt>
                <c:pt idx="4">
                  <c:v>Development impact</c:v>
                </c:pt>
              </c:strCache>
            </c:strRef>
          </c:cat>
          <c:val>
            <c:numRef>
              <c:f>Sheet1!$C$28:$C$32</c:f>
              <c:numCache>
                <c:formatCode>General</c:formatCode>
                <c:ptCount val="5"/>
                <c:pt idx="0">
                  <c:v>91</c:v>
                </c:pt>
                <c:pt idx="1">
                  <c:v>54</c:v>
                </c:pt>
                <c:pt idx="2">
                  <c:v>73</c:v>
                </c:pt>
                <c:pt idx="3">
                  <c:v>45</c:v>
                </c:pt>
                <c:pt idx="4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961344"/>
        <c:axId val="123962880"/>
      </c:radarChart>
      <c:catAx>
        <c:axId val="123961344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>
                <a:solidFill>
                  <a:srgbClr val="C00000"/>
                </a:solidFill>
              </a:defRPr>
            </a:pPr>
            <a:endParaRPr lang="en-US"/>
          </a:p>
        </c:txPr>
        <c:crossAx val="123962880"/>
        <c:crosses val="autoZero"/>
        <c:auto val="1"/>
        <c:lblAlgn val="ctr"/>
        <c:lblOffset val="100"/>
        <c:noMultiLvlLbl val="0"/>
      </c:catAx>
      <c:valAx>
        <c:axId val="1239628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3961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Country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Sheet1!$A$3:$A$7</c:f>
              <c:strCache>
                <c:ptCount val="5"/>
                <c:pt idx="0">
                  <c:v>Institutional coherence</c:v>
                </c:pt>
                <c:pt idx="1">
                  <c:v>Migration costs</c:v>
                </c:pt>
                <c:pt idx="2">
                  <c:v>Migrants' rights</c:v>
                </c:pt>
                <c:pt idx="3">
                  <c:v>Migrants' integration</c:v>
                </c:pt>
                <c:pt idx="4">
                  <c:v>Development impact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75</c:v>
                </c:pt>
                <c:pt idx="1">
                  <c:v>68</c:v>
                </c:pt>
                <c:pt idx="2">
                  <c:v>76</c:v>
                </c:pt>
                <c:pt idx="3">
                  <c:v>54</c:v>
                </c:pt>
                <c:pt idx="4">
                  <c:v>92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Average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Sheet1!$A$3:$A$7</c:f>
              <c:strCache>
                <c:ptCount val="5"/>
                <c:pt idx="0">
                  <c:v>Institutional coherence</c:v>
                </c:pt>
                <c:pt idx="1">
                  <c:v>Migration costs</c:v>
                </c:pt>
                <c:pt idx="2">
                  <c:v>Migrants' rights</c:v>
                </c:pt>
                <c:pt idx="3">
                  <c:v>Migrants' integration</c:v>
                </c:pt>
                <c:pt idx="4">
                  <c:v>Development impact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85</c:v>
                </c:pt>
                <c:pt idx="1">
                  <c:v>56</c:v>
                </c:pt>
                <c:pt idx="2">
                  <c:v>67</c:v>
                </c:pt>
                <c:pt idx="3">
                  <c:v>70</c:v>
                </c:pt>
                <c:pt idx="4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991552"/>
        <c:axId val="123993088"/>
      </c:radarChart>
      <c:catAx>
        <c:axId val="123991552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>
                <a:solidFill>
                  <a:schemeClr val="tx2"/>
                </a:solidFill>
              </a:defRPr>
            </a:pPr>
            <a:endParaRPr lang="en-US"/>
          </a:p>
        </c:txPr>
        <c:crossAx val="123993088"/>
        <c:crosses val="autoZero"/>
        <c:auto val="1"/>
        <c:lblAlgn val="ctr"/>
        <c:lblOffset val="100"/>
        <c:noMultiLvlLbl val="0"/>
      </c:catAx>
      <c:valAx>
        <c:axId val="1239930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3991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D6DFE-888B-489E-98B2-11D216E2201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5C38B84-DE96-4AC9-8DB9-51411F9E9B12}">
      <dgm:prSet phldrT="[Text]"/>
      <dgm:spPr/>
      <dgm:t>
        <a:bodyPr/>
        <a:lstStyle/>
        <a:p>
          <a:r>
            <a:rPr lang="en-GB" dirty="0" smtClean="0"/>
            <a:t>Promote institutional coherence</a:t>
          </a:r>
          <a:endParaRPr lang="en-GB" dirty="0"/>
        </a:p>
      </dgm:t>
    </dgm:pt>
    <dgm:pt modelId="{82D9562F-1DBD-4D39-A58D-2B4B89A3618C}" type="parTrans" cxnId="{0F962731-BC25-42F0-A8E7-1C4DDED97941}">
      <dgm:prSet/>
      <dgm:spPr/>
      <dgm:t>
        <a:bodyPr/>
        <a:lstStyle/>
        <a:p>
          <a:endParaRPr lang="en-GB"/>
        </a:p>
      </dgm:t>
    </dgm:pt>
    <dgm:pt modelId="{CBE7292F-CC4A-4C98-9B21-4D2AAF6C5289}" type="sibTrans" cxnId="{0F962731-BC25-42F0-A8E7-1C4DDED97941}">
      <dgm:prSet/>
      <dgm:spPr/>
      <dgm:t>
        <a:bodyPr/>
        <a:lstStyle/>
        <a:p>
          <a:endParaRPr lang="en-GB"/>
        </a:p>
      </dgm:t>
    </dgm:pt>
    <dgm:pt modelId="{719529A6-BBF5-4155-B4A1-D8615110BEF0}">
      <dgm:prSet phldrT="[Text]"/>
      <dgm:spPr>
        <a:solidFill>
          <a:srgbClr val="BF7750"/>
        </a:solidFill>
      </dgm:spPr>
      <dgm:t>
        <a:bodyPr/>
        <a:lstStyle/>
        <a:p>
          <a:r>
            <a:rPr lang="en-GB" dirty="0" smtClean="0"/>
            <a:t>Reduce the costs of migration</a:t>
          </a:r>
          <a:endParaRPr lang="en-GB" dirty="0"/>
        </a:p>
      </dgm:t>
    </dgm:pt>
    <dgm:pt modelId="{6A6AEAA0-38C0-4892-BBBB-FA7453CEDD34}" type="parTrans" cxnId="{70DCF961-8478-4163-B4A9-C6177BF893FA}">
      <dgm:prSet/>
      <dgm:spPr/>
      <dgm:t>
        <a:bodyPr/>
        <a:lstStyle/>
        <a:p>
          <a:endParaRPr lang="en-GB"/>
        </a:p>
      </dgm:t>
    </dgm:pt>
    <dgm:pt modelId="{72855B0B-E14C-426F-A168-0111898E28F1}" type="sibTrans" cxnId="{70DCF961-8478-4163-B4A9-C6177BF893FA}">
      <dgm:prSet/>
      <dgm:spPr/>
      <dgm:t>
        <a:bodyPr/>
        <a:lstStyle/>
        <a:p>
          <a:endParaRPr lang="en-GB"/>
        </a:p>
      </dgm:t>
    </dgm:pt>
    <dgm:pt modelId="{12F37FB6-2693-4957-B607-31D4EF86BB99}">
      <dgm:prSet phldrT="[Text]"/>
      <dgm:spPr/>
      <dgm:t>
        <a:bodyPr/>
        <a:lstStyle/>
        <a:p>
          <a:r>
            <a:rPr lang="en-GB" dirty="0" smtClean="0"/>
            <a:t>Enhance the development impact of migration</a:t>
          </a:r>
          <a:endParaRPr lang="en-GB" dirty="0"/>
        </a:p>
      </dgm:t>
    </dgm:pt>
    <dgm:pt modelId="{52875DCC-9E97-4DDA-A56F-0EC2AF69F5F9}" type="parTrans" cxnId="{D919DA0C-45BA-4478-8A84-74A555EDFBEE}">
      <dgm:prSet/>
      <dgm:spPr/>
      <dgm:t>
        <a:bodyPr/>
        <a:lstStyle/>
        <a:p>
          <a:endParaRPr lang="en-GB"/>
        </a:p>
      </dgm:t>
    </dgm:pt>
    <dgm:pt modelId="{6B34DC29-326E-4577-AE2B-4A03513D4263}" type="sibTrans" cxnId="{D919DA0C-45BA-4478-8A84-74A555EDFBEE}">
      <dgm:prSet/>
      <dgm:spPr/>
      <dgm:t>
        <a:bodyPr/>
        <a:lstStyle/>
        <a:p>
          <a:endParaRPr lang="en-GB"/>
        </a:p>
      </dgm:t>
    </dgm:pt>
    <dgm:pt modelId="{45095185-9CB0-481F-A463-EDAA942D04CD}">
      <dgm:prSet/>
      <dgm:spPr/>
      <dgm:t>
        <a:bodyPr/>
        <a:lstStyle/>
        <a:p>
          <a:r>
            <a:rPr lang="en-GB" dirty="0" smtClean="0"/>
            <a:t>Protect the rights of migrants and their families</a:t>
          </a:r>
          <a:endParaRPr lang="en-GB" dirty="0"/>
        </a:p>
      </dgm:t>
    </dgm:pt>
    <dgm:pt modelId="{2F4E2C1E-82E3-431C-9395-897966003D5A}" type="parTrans" cxnId="{1BDBDFDA-D0E3-4B69-AC9A-15F93ECBE385}">
      <dgm:prSet/>
      <dgm:spPr/>
      <dgm:t>
        <a:bodyPr/>
        <a:lstStyle/>
        <a:p>
          <a:endParaRPr lang="en-GB"/>
        </a:p>
      </dgm:t>
    </dgm:pt>
    <dgm:pt modelId="{194E02F0-2F10-4206-A901-066B043E5988}" type="sibTrans" cxnId="{1BDBDFDA-D0E3-4B69-AC9A-15F93ECBE385}">
      <dgm:prSet/>
      <dgm:spPr/>
      <dgm:t>
        <a:bodyPr/>
        <a:lstStyle/>
        <a:p>
          <a:endParaRPr lang="en-GB"/>
        </a:p>
      </dgm:t>
    </dgm:pt>
    <dgm:pt modelId="{7B92D63D-095A-489F-B62F-BFAA94CC0E81}">
      <dgm:prSet/>
      <dgm:spPr>
        <a:solidFill>
          <a:srgbClr val="BCBC56"/>
        </a:solidFill>
      </dgm:spPr>
      <dgm:t>
        <a:bodyPr/>
        <a:lstStyle/>
        <a:p>
          <a:r>
            <a:rPr lang="en-GB" dirty="0" smtClean="0"/>
            <a:t>Promote the (re)integration of migrants</a:t>
          </a:r>
          <a:endParaRPr lang="en-GB" dirty="0"/>
        </a:p>
      </dgm:t>
    </dgm:pt>
    <dgm:pt modelId="{2471F801-8329-448C-BF34-F90CA189D704}" type="parTrans" cxnId="{C8DE80AB-05F7-49A1-ADC8-96D4F2CA6A7C}">
      <dgm:prSet/>
      <dgm:spPr/>
      <dgm:t>
        <a:bodyPr/>
        <a:lstStyle/>
        <a:p>
          <a:endParaRPr lang="en-GB"/>
        </a:p>
      </dgm:t>
    </dgm:pt>
    <dgm:pt modelId="{85C7178C-92B6-445B-8990-6DB7A377B198}" type="sibTrans" cxnId="{C8DE80AB-05F7-49A1-ADC8-96D4F2CA6A7C}">
      <dgm:prSet/>
      <dgm:spPr/>
      <dgm:t>
        <a:bodyPr/>
        <a:lstStyle/>
        <a:p>
          <a:endParaRPr lang="en-GB"/>
        </a:p>
      </dgm:t>
    </dgm:pt>
    <dgm:pt modelId="{B08C4ECB-60F4-4A0F-979B-FC2B57307804}" type="pres">
      <dgm:prSet presAssocID="{198D6DFE-888B-489E-98B2-11D216E2201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6B181BC3-71EF-481E-9973-500C6BA466EF}" type="pres">
      <dgm:prSet presAssocID="{198D6DFE-888B-489E-98B2-11D216E22019}" presName="Name1" presStyleCnt="0"/>
      <dgm:spPr/>
      <dgm:t>
        <a:bodyPr/>
        <a:lstStyle/>
        <a:p>
          <a:endParaRPr lang="en-GB"/>
        </a:p>
      </dgm:t>
    </dgm:pt>
    <dgm:pt modelId="{8AAC96FB-F70F-4044-97B5-B0710005C575}" type="pres">
      <dgm:prSet presAssocID="{198D6DFE-888B-489E-98B2-11D216E22019}" presName="cycle" presStyleCnt="0"/>
      <dgm:spPr/>
      <dgm:t>
        <a:bodyPr/>
        <a:lstStyle/>
        <a:p>
          <a:endParaRPr lang="en-GB"/>
        </a:p>
      </dgm:t>
    </dgm:pt>
    <dgm:pt modelId="{459F0130-11FB-476F-8564-C8B738AE82E1}" type="pres">
      <dgm:prSet presAssocID="{198D6DFE-888B-489E-98B2-11D216E22019}" presName="srcNode" presStyleLbl="node1" presStyleIdx="0" presStyleCnt="5"/>
      <dgm:spPr/>
      <dgm:t>
        <a:bodyPr/>
        <a:lstStyle/>
        <a:p>
          <a:endParaRPr lang="en-GB"/>
        </a:p>
      </dgm:t>
    </dgm:pt>
    <dgm:pt modelId="{B7F370AE-92C1-419D-B04A-9CB5144AD3C8}" type="pres">
      <dgm:prSet presAssocID="{198D6DFE-888B-489E-98B2-11D216E22019}" presName="conn" presStyleLbl="parChTrans1D2" presStyleIdx="0" presStyleCnt="1"/>
      <dgm:spPr/>
      <dgm:t>
        <a:bodyPr/>
        <a:lstStyle/>
        <a:p>
          <a:endParaRPr lang="en-GB"/>
        </a:p>
      </dgm:t>
    </dgm:pt>
    <dgm:pt modelId="{67B27EC5-64AE-47FC-A503-53844DC4610F}" type="pres">
      <dgm:prSet presAssocID="{198D6DFE-888B-489E-98B2-11D216E22019}" presName="extraNode" presStyleLbl="node1" presStyleIdx="0" presStyleCnt="5"/>
      <dgm:spPr/>
      <dgm:t>
        <a:bodyPr/>
        <a:lstStyle/>
        <a:p>
          <a:endParaRPr lang="en-GB"/>
        </a:p>
      </dgm:t>
    </dgm:pt>
    <dgm:pt modelId="{F9C7B529-700B-4A0E-8723-79C75BB1DE96}" type="pres">
      <dgm:prSet presAssocID="{198D6DFE-888B-489E-98B2-11D216E22019}" presName="dstNode" presStyleLbl="node1" presStyleIdx="0" presStyleCnt="5"/>
      <dgm:spPr/>
      <dgm:t>
        <a:bodyPr/>
        <a:lstStyle/>
        <a:p>
          <a:endParaRPr lang="en-GB"/>
        </a:p>
      </dgm:t>
    </dgm:pt>
    <dgm:pt modelId="{CD641FCD-5996-44F5-8967-7AA6230CBA11}" type="pres">
      <dgm:prSet presAssocID="{45C38B84-DE96-4AC9-8DB9-51411F9E9B1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221452-FFB9-49F4-B865-C625E078164D}" type="pres">
      <dgm:prSet presAssocID="{45C38B84-DE96-4AC9-8DB9-51411F9E9B12}" presName="accent_1" presStyleCnt="0"/>
      <dgm:spPr/>
      <dgm:t>
        <a:bodyPr/>
        <a:lstStyle/>
        <a:p>
          <a:endParaRPr lang="en-GB"/>
        </a:p>
      </dgm:t>
    </dgm:pt>
    <dgm:pt modelId="{F8A0D913-A5C6-450B-8A2B-A6A000A2F287}" type="pres">
      <dgm:prSet presAssocID="{45C38B84-DE96-4AC9-8DB9-51411F9E9B12}" presName="accentRepeatNode" presStyleLbl="solidFgAcc1" presStyleIdx="0" presStyleCnt="5"/>
      <dgm:spPr/>
      <dgm:t>
        <a:bodyPr/>
        <a:lstStyle/>
        <a:p>
          <a:endParaRPr lang="en-GB"/>
        </a:p>
      </dgm:t>
    </dgm:pt>
    <dgm:pt modelId="{C9E41A53-1743-46C6-A523-9E48A244FF15}" type="pres">
      <dgm:prSet presAssocID="{719529A6-BBF5-4155-B4A1-D8615110BEF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37DB78-84A6-4257-A4E2-387B085B0288}" type="pres">
      <dgm:prSet presAssocID="{719529A6-BBF5-4155-B4A1-D8615110BEF0}" presName="accent_2" presStyleCnt="0"/>
      <dgm:spPr/>
      <dgm:t>
        <a:bodyPr/>
        <a:lstStyle/>
        <a:p>
          <a:endParaRPr lang="en-GB"/>
        </a:p>
      </dgm:t>
    </dgm:pt>
    <dgm:pt modelId="{594CB55C-8EC2-453B-970E-7FADE59B7E02}" type="pres">
      <dgm:prSet presAssocID="{719529A6-BBF5-4155-B4A1-D8615110BEF0}" presName="accentRepeatNode" presStyleLbl="solidFgAcc1" presStyleIdx="1" presStyleCnt="5"/>
      <dgm:spPr/>
      <dgm:t>
        <a:bodyPr/>
        <a:lstStyle/>
        <a:p>
          <a:endParaRPr lang="en-GB"/>
        </a:p>
      </dgm:t>
    </dgm:pt>
    <dgm:pt modelId="{FD4A36C2-13E0-491A-9522-FA6E665C8E37}" type="pres">
      <dgm:prSet presAssocID="{45095185-9CB0-481F-A463-EDAA942D04C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5276EE-E729-412D-8AC6-EC475B86C60D}" type="pres">
      <dgm:prSet presAssocID="{45095185-9CB0-481F-A463-EDAA942D04CD}" presName="accent_3" presStyleCnt="0"/>
      <dgm:spPr/>
      <dgm:t>
        <a:bodyPr/>
        <a:lstStyle/>
        <a:p>
          <a:endParaRPr lang="en-GB"/>
        </a:p>
      </dgm:t>
    </dgm:pt>
    <dgm:pt modelId="{E0E32DB7-49FA-466B-91D4-BBC46E5F906A}" type="pres">
      <dgm:prSet presAssocID="{45095185-9CB0-481F-A463-EDAA942D04CD}" presName="accentRepeatNode" presStyleLbl="solidFgAcc1" presStyleIdx="2" presStyleCnt="5"/>
      <dgm:spPr/>
      <dgm:t>
        <a:bodyPr/>
        <a:lstStyle/>
        <a:p>
          <a:endParaRPr lang="en-GB"/>
        </a:p>
      </dgm:t>
    </dgm:pt>
    <dgm:pt modelId="{BF12E686-5440-4880-B08E-8C296AE0CA46}" type="pres">
      <dgm:prSet presAssocID="{7B92D63D-095A-489F-B62F-BFAA94CC0E8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648AC1-4B8E-4DC1-BE09-18AA821AB80B}" type="pres">
      <dgm:prSet presAssocID="{7B92D63D-095A-489F-B62F-BFAA94CC0E81}" presName="accent_4" presStyleCnt="0"/>
      <dgm:spPr/>
      <dgm:t>
        <a:bodyPr/>
        <a:lstStyle/>
        <a:p>
          <a:endParaRPr lang="en-GB"/>
        </a:p>
      </dgm:t>
    </dgm:pt>
    <dgm:pt modelId="{B6B2DD01-CAEB-4FDF-A220-65BD2882775B}" type="pres">
      <dgm:prSet presAssocID="{7B92D63D-095A-489F-B62F-BFAA94CC0E81}" presName="accentRepeatNode" presStyleLbl="solidFgAcc1" presStyleIdx="3" presStyleCnt="5"/>
      <dgm:spPr/>
      <dgm:t>
        <a:bodyPr/>
        <a:lstStyle/>
        <a:p>
          <a:endParaRPr lang="en-GB"/>
        </a:p>
      </dgm:t>
    </dgm:pt>
    <dgm:pt modelId="{85898A14-444D-4A5F-B56F-6E53A22ED294}" type="pres">
      <dgm:prSet presAssocID="{12F37FB6-2693-4957-B607-31D4EF86BB9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B31319-A656-447D-AE4C-ADAA3492F004}" type="pres">
      <dgm:prSet presAssocID="{12F37FB6-2693-4957-B607-31D4EF86BB99}" presName="accent_5" presStyleCnt="0"/>
      <dgm:spPr/>
      <dgm:t>
        <a:bodyPr/>
        <a:lstStyle/>
        <a:p>
          <a:endParaRPr lang="en-GB"/>
        </a:p>
      </dgm:t>
    </dgm:pt>
    <dgm:pt modelId="{7431ADC1-B3C8-4C44-B511-4FB6D96BC4C0}" type="pres">
      <dgm:prSet presAssocID="{12F37FB6-2693-4957-B607-31D4EF86BB99}" presName="accentRepeatNode" presStyleLbl="solidFgAcc1" presStyleIdx="4" presStyleCnt="5"/>
      <dgm:spPr/>
      <dgm:t>
        <a:bodyPr/>
        <a:lstStyle/>
        <a:p>
          <a:endParaRPr lang="en-GB"/>
        </a:p>
      </dgm:t>
    </dgm:pt>
  </dgm:ptLst>
  <dgm:cxnLst>
    <dgm:cxn modelId="{1922F755-D51C-4D59-AF7E-D2B5A3DC4963}" type="presOf" srcId="{CBE7292F-CC4A-4C98-9B21-4D2AAF6C5289}" destId="{B7F370AE-92C1-419D-B04A-9CB5144AD3C8}" srcOrd="0" destOrd="0" presId="urn:microsoft.com/office/officeart/2008/layout/VerticalCurvedList"/>
    <dgm:cxn modelId="{1BDBDFDA-D0E3-4B69-AC9A-15F93ECBE385}" srcId="{198D6DFE-888B-489E-98B2-11D216E22019}" destId="{45095185-9CB0-481F-A463-EDAA942D04CD}" srcOrd="2" destOrd="0" parTransId="{2F4E2C1E-82E3-431C-9395-897966003D5A}" sibTransId="{194E02F0-2F10-4206-A901-066B043E5988}"/>
    <dgm:cxn modelId="{D919DA0C-45BA-4478-8A84-74A555EDFBEE}" srcId="{198D6DFE-888B-489E-98B2-11D216E22019}" destId="{12F37FB6-2693-4957-B607-31D4EF86BB99}" srcOrd="4" destOrd="0" parTransId="{52875DCC-9E97-4DDA-A56F-0EC2AF69F5F9}" sibTransId="{6B34DC29-326E-4577-AE2B-4A03513D4263}"/>
    <dgm:cxn modelId="{70DCF961-8478-4163-B4A9-C6177BF893FA}" srcId="{198D6DFE-888B-489E-98B2-11D216E22019}" destId="{719529A6-BBF5-4155-B4A1-D8615110BEF0}" srcOrd="1" destOrd="0" parTransId="{6A6AEAA0-38C0-4892-BBBB-FA7453CEDD34}" sibTransId="{72855B0B-E14C-426F-A168-0111898E28F1}"/>
    <dgm:cxn modelId="{4D275BB9-B495-4D37-BFEE-3AC0ED62A1E9}" type="presOf" srcId="{12F37FB6-2693-4957-B607-31D4EF86BB99}" destId="{85898A14-444D-4A5F-B56F-6E53A22ED294}" srcOrd="0" destOrd="0" presId="urn:microsoft.com/office/officeart/2008/layout/VerticalCurvedList"/>
    <dgm:cxn modelId="{C8DE80AB-05F7-49A1-ADC8-96D4F2CA6A7C}" srcId="{198D6DFE-888B-489E-98B2-11D216E22019}" destId="{7B92D63D-095A-489F-B62F-BFAA94CC0E81}" srcOrd="3" destOrd="0" parTransId="{2471F801-8329-448C-BF34-F90CA189D704}" sibTransId="{85C7178C-92B6-445B-8990-6DB7A377B198}"/>
    <dgm:cxn modelId="{F7AB8141-F4C6-428A-990F-4DB135F2A019}" type="presOf" srcId="{45C38B84-DE96-4AC9-8DB9-51411F9E9B12}" destId="{CD641FCD-5996-44F5-8967-7AA6230CBA11}" srcOrd="0" destOrd="0" presId="urn:microsoft.com/office/officeart/2008/layout/VerticalCurvedList"/>
    <dgm:cxn modelId="{0F962731-BC25-42F0-A8E7-1C4DDED97941}" srcId="{198D6DFE-888B-489E-98B2-11D216E22019}" destId="{45C38B84-DE96-4AC9-8DB9-51411F9E9B12}" srcOrd="0" destOrd="0" parTransId="{82D9562F-1DBD-4D39-A58D-2B4B89A3618C}" sibTransId="{CBE7292F-CC4A-4C98-9B21-4D2AAF6C5289}"/>
    <dgm:cxn modelId="{268D16ED-BD92-41BE-BB47-61434D9693D7}" type="presOf" srcId="{198D6DFE-888B-489E-98B2-11D216E22019}" destId="{B08C4ECB-60F4-4A0F-979B-FC2B57307804}" srcOrd="0" destOrd="0" presId="urn:microsoft.com/office/officeart/2008/layout/VerticalCurvedList"/>
    <dgm:cxn modelId="{DE77D8D1-1B19-47A4-9CC3-9D1DD46C28BB}" type="presOf" srcId="{7B92D63D-095A-489F-B62F-BFAA94CC0E81}" destId="{BF12E686-5440-4880-B08E-8C296AE0CA46}" srcOrd="0" destOrd="0" presId="urn:microsoft.com/office/officeart/2008/layout/VerticalCurvedList"/>
    <dgm:cxn modelId="{A0C974DE-0015-4BE8-B6B4-4575FFFE2381}" type="presOf" srcId="{719529A6-BBF5-4155-B4A1-D8615110BEF0}" destId="{C9E41A53-1743-46C6-A523-9E48A244FF15}" srcOrd="0" destOrd="0" presId="urn:microsoft.com/office/officeart/2008/layout/VerticalCurvedList"/>
    <dgm:cxn modelId="{F46FB918-370F-4B66-9AD7-C198CEC3A809}" type="presOf" srcId="{45095185-9CB0-481F-A463-EDAA942D04CD}" destId="{FD4A36C2-13E0-491A-9522-FA6E665C8E37}" srcOrd="0" destOrd="0" presId="urn:microsoft.com/office/officeart/2008/layout/VerticalCurvedList"/>
    <dgm:cxn modelId="{1B788B21-E96E-4ED7-B110-D873A3FF7F0C}" type="presParOf" srcId="{B08C4ECB-60F4-4A0F-979B-FC2B57307804}" destId="{6B181BC3-71EF-481E-9973-500C6BA466EF}" srcOrd="0" destOrd="0" presId="urn:microsoft.com/office/officeart/2008/layout/VerticalCurvedList"/>
    <dgm:cxn modelId="{024F6944-3571-4003-A7ED-BE582F744EC1}" type="presParOf" srcId="{6B181BC3-71EF-481E-9973-500C6BA466EF}" destId="{8AAC96FB-F70F-4044-97B5-B0710005C575}" srcOrd="0" destOrd="0" presId="urn:microsoft.com/office/officeart/2008/layout/VerticalCurvedList"/>
    <dgm:cxn modelId="{0C9E43C0-90E2-46F2-8A35-5B1B4B969E2C}" type="presParOf" srcId="{8AAC96FB-F70F-4044-97B5-B0710005C575}" destId="{459F0130-11FB-476F-8564-C8B738AE82E1}" srcOrd="0" destOrd="0" presId="urn:microsoft.com/office/officeart/2008/layout/VerticalCurvedList"/>
    <dgm:cxn modelId="{44583163-2869-40E3-B727-E991EB133041}" type="presParOf" srcId="{8AAC96FB-F70F-4044-97B5-B0710005C575}" destId="{B7F370AE-92C1-419D-B04A-9CB5144AD3C8}" srcOrd="1" destOrd="0" presId="urn:microsoft.com/office/officeart/2008/layout/VerticalCurvedList"/>
    <dgm:cxn modelId="{374E4E06-02F6-4024-A46C-918ABB3719A3}" type="presParOf" srcId="{8AAC96FB-F70F-4044-97B5-B0710005C575}" destId="{67B27EC5-64AE-47FC-A503-53844DC4610F}" srcOrd="2" destOrd="0" presId="urn:microsoft.com/office/officeart/2008/layout/VerticalCurvedList"/>
    <dgm:cxn modelId="{13605C7F-18A2-4B18-90C1-7AEE8764E699}" type="presParOf" srcId="{8AAC96FB-F70F-4044-97B5-B0710005C575}" destId="{F9C7B529-700B-4A0E-8723-79C75BB1DE96}" srcOrd="3" destOrd="0" presId="urn:microsoft.com/office/officeart/2008/layout/VerticalCurvedList"/>
    <dgm:cxn modelId="{8D0F88CC-D484-4441-9271-7162AB11E93E}" type="presParOf" srcId="{6B181BC3-71EF-481E-9973-500C6BA466EF}" destId="{CD641FCD-5996-44F5-8967-7AA6230CBA11}" srcOrd="1" destOrd="0" presId="urn:microsoft.com/office/officeart/2008/layout/VerticalCurvedList"/>
    <dgm:cxn modelId="{378DFB86-B1D8-4AAC-81F4-BE60BA3C1427}" type="presParOf" srcId="{6B181BC3-71EF-481E-9973-500C6BA466EF}" destId="{7D221452-FFB9-49F4-B865-C625E078164D}" srcOrd="2" destOrd="0" presId="urn:microsoft.com/office/officeart/2008/layout/VerticalCurvedList"/>
    <dgm:cxn modelId="{A951BF25-C70E-45F1-9988-40F67B03798E}" type="presParOf" srcId="{7D221452-FFB9-49F4-B865-C625E078164D}" destId="{F8A0D913-A5C6-450B-8A2B-A6A000A2F287}" srcOrd="0" destOrd="0" presId="urn:microsoft.com/office/officeart/2008/layout/VerticalCurvedList"/>
    <dgm:cxn modelId="{2C62878B-165F-41F4-8ED4-C1BF9A96AA4E}" type="presParOf" srcId="{6B181BC3-71EF-481E-9973-500C6BA466EF}" destId="{C9E41A53-1743-46C6-A523-9E48A244FF15}" srcOrd="3" destOrd="0" presId="urn:microsoft.com/office/officeart/2008/layout/VerticalCurvedList"/>
    <dgm:cxn modelId="{37C0103B-278C-4C90-97B6-ACE9E776FCD9}" type="presParOf" srcId="{6B181BC3-71EF-481E-9973-500C6BA466EF}" destId="{C437DB78-84A6-4257-A4E2-387B085B0288}" srcOrd="4" destOrd="0" presId="urn:microsoft.com/office/officeart/2008/layout/VerticalCurvedList"/>
    <dgm:cxn modelId="{ECD2CC92-0B30-43E6-B9A6-511C40A1D820}" type="presParOf" srcId="{C437DB78-84A6-4257-A4E2-387B085B0288}" destId="{594CB55C-8EC2-453B-970E-7FADE59B7E02}" srcOrd="0" destOrd="0" presId="urn:microsoft.com/office/officeart/2008/layout/VerticalCurvedList"/>
    <dgm:cxn modelId="{6E1A75F6-D87F-4D42-86FC-F67D9ADB85C9}" type="presParOf" srcId="{6B181BC3-71EF-481E-9973-500C6BA466EF}" destId="{FD4A36C2-13E0-491A-9522-FA6E665C8E37}" srcOrd="5" destOrd="0" presId="urn:microsoft.com/office/officeart/2008/layout/VerticalCurvedList"/>
    <dgm:cxn modelId="{BAC39ACB-080C-448E-A5A0-FEACF23E2286}" type="presParOf" srcId="{6B181BC3-71EF-481E-9973-500C6BA466EF}" destId="{615276EE-E729-412D-8AC6-EC475B86C60D}" srcOrd="6" destOrd="0" presId="urn:microsoft.com/office/officeart/2008/layout/VerticalCurvedList"/>
    <dgm:cxn modelId="{53EFB8D1-6402-4E93-9D2C-926B8C71DB0F}" type="presParOf" srcId="{615276EE-E729-412D-8AC6-EC475B86C60D}" destId="{E0E32DB7-49FA-466B-91D4-BBC46E5F906A}" srcOrd="0" destOrd="0" presId="urn:microsoft.com/office/officeart/2008/layout/VerticalCurvedList"/>
    <dgm:cxn modelId="{EDE34822-FC95-4DDD-A279-F37B63BF3B8A}" type="presParOf" srcId="{6B181BC3-71EF-481E-9973-500C6BA466EF}" destId="{BF12E686-5440-4880-B08E-8C296AE0CA46}" srcOrd="7" destOrd="0" presId="urn:microsoft.com/office/officeart/2008/layout/VerticalCurvedList"/>
    <dgm:cxn modelId="{2CBAD962-D9D7-4BE2-9F38-906FEC0045D7}" type="presParOf" srcId="{6B181BC3-71EF-481E-9973-500C6BA466EF}" destId="{EE648AC1-4B8E-4DC1-BE09-18AA821AB80B}" srcOrd="8" destOrd="0" presId="urn:microsoft.com/office/officeart/2008/layout/VerticalCurvedList"/>
    <dgm:cxn modelId="{DE0776D9-B1E2-4C27-B3FA-6956A7198827}" type="presParOf" srcId="{EE648AC1-4B8E-4DC1-BE09-18AA821AB80B}" destId="{B6B2DD01-CAEB-4FDF-A220-65BD2882775B}" srcOrd="0" destOrd="0" presId="urn:microsoft.com/office/officeart/2008/layout/VerticalCurvedList"/>
    <dgm:cxn modelId="{AE7BA4FC-4E5A-40DD-A0DC-1041B61C6D77}" type="presParOf" srcId="{6B181BC3-71EF-481E-9973-500C6BA466EF}" destId="{85898A14-444D-4A5F-B56F-6E53A22ED294}" srcOrd="9" destOrd="0" presId="urn:microsoft.com/office/officeart/2008/layout/VerticalCurvedList"/>
    <dgm:cxn modelId="{7F7B2124-54BD-4996-9DE7-D51F015EFF04}" type="presParOf" srcId="{6B181BC3-71EF-481E-9973-500C6BA466EF}" destId="{5CB31319-A656-447D-AE4C-ADAA3492F004}" srcOrd="10" destOrd="0" presId="urn:microsoft.com/office/officeart/2008/layout/VerticalCurvedList"/>
    <dgm:cxn modelId="{A6C454B0-92AF-4B45-812C-3379C3A76742}" type="presParOf" srcId="{5CB31319-A656-447D-AE4C-ADAA3492F004}" destId="{7431ADC1-B3C8-4C44-B511-4FB6D96BC4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7F079-69CE-4C59-B981-17CD38177B9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0CC2A4-B78E-4969-98ED-D91E3AE26E1F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GB" b="1" dirty="0" smtClean="0"/>
            <a:t>Oct 2015-Feb 2016</a:t>
          </a:r>
          <a:endParaRPr lang="en-GB" b="1" dirty="0"/>
        </a:p>
      </dgm:t>
    </dgm:pt>
    <dgm:pt modelId="{6D1405E7-6577-46FC-B12D-AD5639D7BCB9}" type="parTrans" cxnId="{AEBA5557-6722-4191-9A45-878AB5E39423}">
      <dgm:prSet/>
      <dgm:spPr/>
      <dgm:t>
        <a:bodyPr/>
        <a:lstStyle/>
        <a:p>
          <a:endParaRPr lang="en-GB"/>
        </a:p>
      </dgm:t>
    </dgm:pt>
    <dgm:pt modelId="{84961C3C-90BA-4B2A-A93C-055E3781F0EC}" type="sibTrans" cxnId="{AEBA5557-6722-4191-9A45-878AB5E39423}">
      <dgm:prSet/>
      <dgm:spPr/>
      <dgm:t>
        <a:bodyPr/>
        <a:lstStyle/>
        <a:p>
          <a:endParaRPr lang="en-GB"/>
        </a:p>
      </dgm:t>
    </dgm:pt>
    <dgm:pt modelId="{D90875E0-7486-4E36-AF2D-AD5198700918}">
      <dgm:prSet phldrT="[Text]" custT="1"/>
      <dgm:spPr>
        <a:ln>
          <a:noFill/>
        </a:ln>
      </dgm:spPr>
      <dgm:t>
        <a:bodyPr/>
        <a:lstStyle/>
        <a:p>
          <a:r>
            <a:rPr lang="en-GB" sz="2200" b="1" dirty="0" smtClean="0">
              <a:solidFill>
                <a:schemeClr val="tx2"/>
              </a:solidFill>
              <a:latin typeface="+mj-lt"/>
            </a:rPr>
            <a:t>Expand operationalisation of dashboard to </a:t>
          </a:r>
          <a:r>
            <a:rPr lang="en-GB" sz="2200" b="1" dirty="0" smtClean="0">
              <a:solidFill>
                <a:schemeClr val="accent2"/>
              </a:solidFill>
              <a:latin typeface="+mj-lt"/>
            </a:rPr>
            <a:t>20-25 countries</a:t>
          </a:r>
          <a:endParaRPr lang="en-GB" sz="2200" b="1" dirty="0">
            <a:solidFill>
              <a:schemeClr val="accent2"/>
            </a:solidFill>
            <a:latin typeface="+mj-lt"/>
          </a:endParaRPr>
        </a:p>
      </dgm:t>
    </dgm:pt>
    <dgm:pt modelId="{C58DB5FC-49C2-4B36-AD56-DEDCC1B60104}" type="parTrans" cxnId="{14E883F9-3D7D-46DA-A59E-1BB18A7FF506}">
      <dgm:prSet/>
      <dgm:spPr/>
      <dgm:t>
        <a:bodyPr/>
        <a:lstStyle/>
        <a:p>
          <a:endParaRPr lang="en-GB"/>
        </a:p>
      </dgm:t>
    </dgm:pt>
    <dgm:pt modelId="{69DB1810-2959-4310-ADF2-21429CB3D2F3}" type="sibTrans" cxnId="{14E883F9-3D7D-46DA-A59E-1BB18A7FF506}">
      <dgm:prSet/>
      <dgm:spPr/>
      <dgm:t>
        <a:bodyPr/>
        <a:lstStyle/>
        <a:p>
          <a:endParaRPr lang="en-GB"/>
        </a:p>
      </dgm:t>
    </dgm:pt>
    <dgm:pt modelId="{A1CF43B4-712B-432D-8FC5-D741EB7674A5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GB" b="1" dirty="0" smtClean="0"/>
            <a:t>Jan 2016 – Jun 2016</a:t>
          </a:r>
          <a:endParaRPr lang="en-GB" b="1" dirty="0"/>
        </a:p>
      </dgm:t>
    </dgm:pt>
    <dgm:pt modelId="{D3605990-ACAB-48AE-92E7-F86E8EAFC267}" type="parTrans" cxnId="{BA032632-6868-43F7-A5C2-775194D08CE6}">
      <dgm:prSet/>
      <dgm:spPr/>
      <dgm:t>
        <a:bodyPr/>
        <a:lstStyle/>
        <a:p>
          <a:endParaRPr lang="en-GB"/>
        </a:p>
      </dgm:t>
    </dgm:pt>
    <dgm:pt modelId="{60941B77-D4A1-4724-9325-0325FD4DF4F2}" type="sibTrans" cxnId="{BA032632-6868-43F7-A5C2-775194D08CE6}">
      <dgm:prSet/>
      <dgm:spPr/>
      <dgm:t>
        <a:bodyPr/>
        <a:lstStyle/>
        <a:p>
          <a:endParaRPr lang="en-GB"/>
        </a:p>
      </dgm:t>
    </dgm:pt>
    <dgm:pt modelId="{F4EF0AC9-4575-4697-B16B-AA0D41F72F9F}">
      <dgm:prSet phldrT="[Text]" custT="1"/>
      <dgm:spPr>
        <a:ln>
          <a:noFill/>
        </a:ln>
      </dgm:spPr>
      <dgm:t>
        <a:bodyPr/>
        <a:lstStyle/>
        <a:p>
          <a:r>
            <a:rPr lang="en-GB" sz="2200" b="1" dirty="0" smtClean="0">
              <a:solidFill>
                <a:schemeClr val="tx2"/>
              </a:solidFill>
              <a:latin typeface="+mj-lt"/>
            </a:rPr>
            <a:t>Technical workshop on </a:t>
          </a:r>
          <a:r>
            <a:rPr lang="en-GB" sz="2200" b="1" dirty="0" smtClean="0">
              <a:solidFill>
                <a:schemeClr val="accent2"/>
              </a:solidFill>
              <a:latin typeface="+mj-lt"/>
            </a:rPr>
            <a:t>scoring/weighting</a:t>
          </a:r>
          <a:endParaRPr lang="en-GB" sz="2200" b="1" dirty="0">
            <a:solidFill>
              <a:schemeClr val="accent2"/>
            </a:solidFill>
            <a:latin typeface="+mj-lt"/>
          </a:endParaRPr>
        </a:p>
      </dgm:t>
    </dgm:pt>
    <dgm:pt modelId="{6A6EA10F-F985-46A6-93BE-1F2396FDAF88}" type="parTrans" cxnId="{648ABC8E-8CF5-4AC0-85D3-18A326E98F3C}">
      <dgm:prSet/>
      <dgm:spPr/>
      <dgm:t>
        <a:bodyPr/>
        <a:lstStyle/>
        <a:p>
          <a:endParaRPr lang="en-GB"/>
        </a:p>
      </dgm:t>
    </dgm:pt>
    <dgm:pt modelId="{409B6B2F-9320-45DB-8D9C-16056F25E350}" type="sibTrans" cxnId="{648ABC8E-8CF5-4AC0-85D3-18A326E98F3C}">
      <dgm:prSet/>
      <dgm:spPr/>
      <dgm:t>
        <a:bodyPr/>
        <a:lstStyle/>
        <a:p>
          <a:endParaRPr lang="en-GB"/>
        </a:p>
      </dgm:t>
    </dgm:pt>
    <dgm:pt modelId="{ACAEAF04-1CD4-4A8B-8A6A-88F5B9AEA775}">
      <dgm:prSet phldrT="[Text]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GB" b="1" dirty="0" smtClean="0"/>
            <a:t>Nov/Dec 2016</a:t>
          </a:r>
          <a:endParaRPr lang="en-GB" b="1" dirty="0"/>
        </a:p>
      </dgm:t>
    </dgm:pt>
    <dgm:pt modelId="{F4AA65EB-0B60-463D-B5A1-7FBF93B01B9C}" type="parTrans" cxnId="{295E2ED0-BDDD-454C-88B8-DC9A59394C17}">
      <dgm:prSet/>
      <dgm:spPr/>
      <dgm:t>
        <a:bodyPr/>
        <a:lstStyle/>
        <a:p>
          <a:endParaRPr lang="en-GB"/>
        </a:p>
      </dgm:t>
    </dgm:pt>
    <dgm:pt modelId="{2531452F-E728-4ECE-8FC0-9EE9871DC1E3}" type="sibTrans" cxnId="{295E2ED0-BDDD-454C-88B8-DC9A59394C17}">
      <dgm:prSet/>
      <dgm:spPr/>
      <dgm:t>
        <a:bodyPr/>
        <a:lstStyle/>
        <a:p>
          <a:endParaRPr lang="en-GB"/>
        </a:p>
      </dgm:t>
    </dgm:pt>
    <dgm:pt modelId="{9D8C1B99-14F2-403B-B0D9-4FF36F3194B9}">
      <dgm:prSet phldrT="[Text]" custT="1"/>
      <dgm:spPr>
        <a:ln>
          <a:noFill/>
        </a:ln>
      </dgm:spPr>
      <dgm:t>
        <a:bodyPr/>
        <a:lstStyle/>
        <a:p>
          <a:r>
            <a:rPr lang="en-GB" sz="2200" b="1" dirty="0" smtClean="0">
              <a:solidFill>
                <a:schemeClr val="tx2"/>
              </a:solidFill>
              <a:latin typeface="+mj-lt"/>
            </a:rPr>
            <a:t>Publication of </a:t>
          </a:r>
          <a:r>
            <a:rPr lang="en-GB" sz="2200" b="1" dirty="0" smtClean="0">
              <a:solidFill>
                <a:schemeClr val="accent2"/>
              </a:solidFill>
              <a:latin typeface="+mj-lt"/>
            </a:rPr>
            <a:t>report on dashboard </a:t>
          </a:r>
          <a:r>
            <a:rPr lang="en-GB" sz="2200" b="1" dirty="0" err="1" smtClean="0">
              <a:solidFill>
                <a:schemeClr val="accent2"/>
              </a:solidFill>
              <a:latin typeface="+mj-lt"/>
            </a:rPr>
            <a:t>operationalisation</a:t>
          </a:r>
          <a:endParaRPr lang="en-GB" sz="2200" b="1" dirty="0">
            <a:solidFill>
              <a:schemeClr val="accent2"/>
            </a:solidFill>
            <a:latin typeface="+mj-lt"/>
          </a:endParaRPr>
        </a:p>
      </dgm:t>
    </dgm:pt>
    <dgm:pt modelId="{942E6244-FDCF-400B-BEE4-94720C74BFE3}" type="parTrans" cxnId="{D31E7957-214E-43B2-A1CE-444059CF7687}">
      <dgm:prSet/>
      <dgm:spPr/>
      <dgm:t>
        <a:bodyPr/>
        <a:lstStyle/>
        <a:p>
          <a:endParaRPr lang="en-GB"/>
        </a:p>
      </dgm:t>
    </dgm:pt>
    <dgm:pt modelId="{C1D18349-A890-470F-AF00-DD76A7900D79}" type="sibTrans" cxnId="{D31E7957-214E-43B2-A1CE-444059CF7687}">
      <dgm:prSet/>
      <dgm:spPr/>
      <dgm:t>
        <a:bodyPr/>
        <a:lstStyle/>
        <a:p>
          <a:endParaRPr lang="en-GB"/>
        </a:p>
      </dgm:t>
    </dgm:pt>
    <dgm:pt modelId="{BD071EC6-8B5B-4346-ADF4-6EA6CFDFEAC2}">
      <dgm:prSet phldrT="[Text]" custT="1"/>
      <dgm:spPr>
        <a:ln>
          <a:noFill/>
        </a:ln>
      </dgm:spPr>
      <dgm:t>
        <a:bodyPr/>
        <a:lstStyle/>
        <a:p>
          <a:r>
            <a:rPr lang="en-GB" sz="2200" b="1" dirty="0" smtClean="0">
              <a:solidFill>
                <a:schemeClr val="tx2"/>
              </a:solidFill>
              <a:latin typeface="+mj-lt"/>
            </a:rPr>
            <a:t>Workshop on </a:t>
          </a:r>
          <a:r>
            <a:rPr lang="en-GB" sz="2200" b="1" dirty="0" smtClean="0">
              <a:solidFill>
                <a:schemeClr val="accent2"/>
              </a:solidFill>
              <a:latin typeface="+mj-lt"/>
            </a:rPr>
            <a:t>synergies between dashboard and SDGs</a:t>
          </a:r>
          <a:endParaRPr lang="en-GB" sz="2200" b="1" dirty="0">
            <a:solidFill>
              <a:schemeClr val="accent2"/>
            </a:solidFill>
            <a:latin typeface="+mj-lt"/>
          </a:endParaRPr>
        </a:p>
      </dgm:t>
    </dgm:pt>
    <dgm:pt modelId="{12E4C4C8-52F2-44AB-AA35-5CA4FE37898F}" type="parTrans" cxnId="{97D8187A-96CE-468C-A359-3D0E802034CC}">
      <dgm:prSet/>
      <dgm:spPr/>
      <dgm:t>
        <a:bodyPr/>
        <a:lstStyle/>
        <a:p>
          <a:endParaRPr lang="en-GB"/>
        </a:p>
      </dgm:t>
    </dgm:pt>
    <dgm:pt modelId="{2B5FD4D9-95FE-4080-8730-D7D4E0857AF2}" type="sibTrans" cxnId="{97D8187A-96CE-468C-A359-3D0E802034CC}">
      <dgm:prSet/>
      <dgm:spPr/>
      <dgm:t>
        <a:bodyPr/>
        <a:lstStyle/>
        <a:p>
          <a:endParaRPr lang="en-GB"/>
        </a:p>
      </dgm:t>
    </dgm:pt>
    <dgm:pt modelId="{5A355AFA-CF89-4F47-9F1B-7B823E803D5A}">
      <dgm:prSet phldrT="[Text]" custT="1"/>
      <dgm:spPr>
        <a:ln>
          <a:noFill/>
        </a:ln>
      </dgm:spPr>
      <dgm:t>
        <a:bodyPr/>
        <a:lstStyle/>
        <a:p>
          <a:r>
            <a:rPr lang="en-GB" sz="2200" b="1" dirty="0" smtClean="0">
              <a:solidFill>
                <a:schemeClr val="tx2"/>
              </a:solidFill>
              <a:latin typeface="+mj-lt"/>
            </a:rPr>
            <a:t>National workshops</a:t>
          </a:r>
          <a:endParaRPr lang="en-GB" sz="2200" b="1" dirty="0">
            <a:solidFill>
              <a:schemeClr val="tx2"/>
            </a:solidFill>
            <a:latin typeface="+mj-lt"/>
          </a:endParaRPr>
        </a:p>
      </dgm:t>
    </dgm:pt>
    <dgm:pt modelId="{BCB1E839-046C-41BF-8156-7FB273F42229}" type="parTrans" cxnId="{597DF47A-57F8-4C4E-8CA0-47F5AD16045C}">
      <dgm:prSet/>
      <dgm:spPr/>
      <dgm:t>
        <a:bodyPr/>
        <a:lstStyle/>
        <a:p>
          <a:endParaRPr lang="en-GB"/>
        </a:p>
      </dgm:t>
    </dgm:pt>
    <dgm:pt modelId="{498D33F4-1531-42C8-876D-0FFC26CAAC43}" type="sibTrans" cxnId="{597DF47A-57F8-4C4E-8CA0-47F5AD16045C}">
      <dgm:prSet/>
      <dgm:spPr/>
      <dgm:t>
        <a:bodyPr/>
        <a:lstStyle/>
        <a:p>
          <a:endParaRPr lang="en-GB"/>
        </a:p>
      </dgm:t>
    </dgm:pt>
    <dgm:pt modelId="{8D2DA5DD-5AE3-4168-9965-99EC2E72B8AC}">
      <dgm:prSet phldrT="[Text]" custT="1"/>
      <dgm:spPr>
        <a:ln>
          <a:noFill/>
        </a:ln>
      </dgm:spPr>
      <dgm:t>
        <a:bodyPr/>
        <a:lstStyle/>
        <a:p>
          <a:endParaRPr lang="en-GB" sz="500" b="1" dirty="0">
            <a:solidFill>
              <a:schemeClr val="tx2"/>
            </a:solidFill>
            <a:latin typeface="+mj-lt"/>
          </a:endParaRPr>
        </a:p>
      </dgm:t>
    </dgm:pt>
    <dgm:pt modelId="{737E6373-FB63-4E71-B417-A048F81B034E}" type="parTrans" cxnId="{F97A4DD0-3BFC-4D35-8662-3B1CC399F004}">
      <dgm:prSet/>
      <dgm:spPr/>
      <dgm:t>
        <a:bodyPr/>
        <a:lstStyle/>
        <a:p>
          <a:endParaRPr lang="en-GB"/>
        </a:p>
      </dgm:t>
    </dgm:pt>
    <dgm:pt modelId="{DE5D7B04-701C-4E5D-9137-96F9F05CDFDE}" type="sibTrans" cxnId="{F97A4DD0-3BFC-4D35-8662-3B1CC399F004}">
      <dgm:prSet/>
      <dgm:spPr/>
      <dgm:t>
        <a:bodyPr/>
        <a:lstStyle/>
        <a:p>
          <a:endParaRPr lang="en-GB"/>
        </a:p>
      </dgm:t>
    </dgm:pt>
    <dgm:pt modelId="{ACA8A9DB-1B27-42BA-B402-EB5FB82FB2EE}">
      <dgm:prSet phldrT="[Text]" custT="1"/>
      <dgm:spPr>
        <a:ln>
          <a:noFill/>
        </a:ln>
      </dgm:spPr>
      <dgm:t>
        <a:bodyPr/>
        <a:lstStyle/>
        <a:p>
          <a:endParaRPr lang="en-GB" sz="500" b="1" dirty="0">
            <a:solidFill>
              <a:schemeClr val="tx2"/>
            </a:solidFill>
            <a:latin typeface="+mj-lt"/>
          </a:endParaRPr>
        </a:p>
      </dgm:t>
    </dgm:pt>
    <dgm:pt modelId="{BFA92C2E-0363-4BA7-ACD2-36444065D687}" type="parTrans" cxnId="{7BE9CFF2-87F9-4F3A-B04E-EE3DB66C4121}">
      <dgm:prSet/>
      <dgm:spPr/>
      <dgm:t>
        <a:bodyPr/>
        <a:lstStyle/>
        <a:p>
          <a:endParaRPr lang="en-GB"/>
        </a:p>
      </dgm:t>
    </dgm:pt>
    <dgm:pt modelId="{F7A64B06-4DD5-4EF2-9CBF-C70D2B76EC93}" type="sibTrans" cxnId="{7BE9CFF2-87F9-4F3A-B04E-EE3DB66C4121}">
      <dgm:prSet/>
      <dgm:spPr/>
      <dgm:t>
        <a:bodyPr/>
        <a:lstStyle/>
        <a:p>
          <a:endParaRPr lang="en-GB"/>
        </a:p>
      </dgm:t>
    </dgm:pt>
    <dgm:pt modelId="{93067E28-B47B-4DCF-BF18-C8DB418D3EBC}" type="pres">
      <dgm:prSet presAssocID="{B0F7F079-69CE-4C59-B981-17CD38177B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4ECB83-465D-49B5-8D92-4BB906AB98D2}" type="pres">
      <dgm:prSet presAssocID="{550CC2A4-B78E-4969-98ED-D91E3AE26E1F}" presName="composite" presStyleCnt="0"/>
      <dgm:spPr/>
    </dgm:pt>
    <dgm:pt modelId="{A96E2DDA-3FDB-4A78-9071-1683809C4F3B}" type="pres">
      <dgm:prSet presAssocID="{550CC2A4-B78E-4969-98ED-D91E3AE26E1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A688E0-A92C-44F6-9295-0A4A7D17AB28}" type="pres">
      <dgm:prSet presAssocID="{550CC2A4-B78E-4969-98ED-D91E3AE26E1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580F7B-31BF-4CF7-8E88-63E37BB9E598}" type="pres">
      <dgm:prSet presAssocID="{84961C3C-90BA-4B2A-A93C-055E3781F0EC}" presName="sp" presStyleCnt="0"/>
      <dgm:spPr/>
    </dgm:pt>
    <dgm:pt modelId="{EE83D99B-BF71-4919-8C36-4C40D2850CF0}" type="pres">
      <dgm:prSet presAssocID="{A1CF43B4-712B-432D-8FC5-D741EB7674A5}" presName="composite" presStyleCnt="0"/>
      <dgm:spPr/>
    </dgm:pt>
    <dgm:pt modelId="{E9EBE883-E9FF-4C4D-BD49-D66B19550E50}" type="pres">
      <dgm:prSet presAssocID="{A1CF43B4-712B-432D-8FC5-D741EB7674A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5DE18D-98D0-4786-BF60-DE8AD60EEDE0}" type="pres">
      <dgm:prSet presAssocID="{A1CF43B4-712B-432D-8FC5-D741EB7674A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17BC69-BED1-4548-9389-DCB553AF14B7}" type="pres">
      <dgm:prSet presAssocID="{60941B77-D4A1-4724-9325-0325FD4DF4F2}" presName="sp" presStyleCnt="0"/>
      <dgm:spPr/>
    </dgm:pt>
    <dgm:pt modelId="{ACCBEA76-1262-4A80-A765-227FB56B5989}" type="pres">
      <dgm:prSet presAssocID="{ACAEAF04-1CD4-4A8B-8A6A-88F5B9AEA775}" presName="composite" presStyleCnt="0"/>
      <dgm:spPr/>
    </dgm:pt>
    <dgm:pt modelId="{09B38A81-0DEC-46FF-877C-2F67A09E7BD8}" type="pres">
      <dgm:prSet presAssocID="{ACAEAF04-1CD4-4A8B-8A6A-88F5B9AEA77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E0645C-BE03-4E2C-A0B7-FE1895D784F6}" type="pres">
      <dgm:prSet presAssocID="{ACAEAF04-1CD4-4A8B-8A6A-88F5B9AEA77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EBA5557-6722-4191-9A45-878AB5E39423}" srcId="{B0F7F079-69CE-4C59-B981-17CD38177B93}" destId="{550CC2A4-B78E-4969-98ED-D91E3AE26E1F}" srcOrd="0" destOrd="0" parTransId="{6D1405E7-6577-46FC-B12D-AD5639D7BCB9}" sibTransId="{84961C3C-90BA-4B2A-A93C-055E3781F0EC}"/>
    <dgm:cxn modelId="{A09686DA-6C48-4DA3-B386-E709F78CA05D}" type="presOf" srcId="{F4EF0AC9-4575-4697-B16B-AA0D41F72F9F}" destId="{995DE18D-98D0-4786-BF60-DE8AD60EEDE0}" srcOrd="0" destOrd="0" presId="urn:microsoft.com/office/officeart/2005/8/layout/chevron2"/>
    <dgm:cxn modelId="{577DFB0B-1999-47C0-ACA9-4A9D0104DC97}" type="presOf" srcId="{8D2DA5DD-5AE3-4168-9965-99EC2E72B8AC}" destId="{995DE18D-98D0-4786-BF60-DE8AD60EEDE0}" srcOrd="0" destOrd="1" presId="urn:microsoft.com/office/officeart/2005/8/layout/chevron2"/>
    <dgm:cxn modelId="{465257EC-48E4-45D8-9BFB-F8B1753A7BDF}" type="presOf" srcId="{ACAEAF04-1CD4-4A8B-8A6A-88F5B9AEA775}" destId="{09B38A81-0DEC-46FF-877C-2F67A09E7BD8}" srcOrd="0" destOrd="0" presId="urn:microsoft.com/office/officeart/2005/8/layout/chevron2"/>
    <dgm:cxn modelId="{BA032632-6868-43F7-A5C2-775194D08CE6}" srcId="{B0F7F079-69CE-4C59-B981-17CD38177B93}" destId="{A1CF43B4-712B-432D-8FC5-D741EB7674A5}" srcOrd="1" destOrd="0" parTransId="{D3605990-ACAB-48AE-92E7-F86E8EAFC267}" sibTransId="{60941B77-D4A1-4724-9325-0325FD4DF4F2}"/>
    <dgm:cxn modelId="{26D90CC2-9B1B-4DBC-B8D1-4837679842F0}" type="presOf" srcId="{D90875E0-7486-4E36-AF2D-AD5198700918}" destId="{C0A688E0-A92C-44F6-9295-0A4A7D17AB28}" srcOrd="0" destOrd="0" presId="urn:microsoft.com/office/officeart/2005/8/layout/chevron2"/>
    <dgm:cxn modelId="{ED8BD5B7-15EB-45FC-A78F-AD33E1F510DF}" type="presOf" srcId="{B0F7F079-69CE-4C59-B981-17CD38177B93}" destId="{93067E28-B47B-4DCF-BF18-C8DB418D3EBC}" srcOrd="0" destOrd="0" presId="urn:microsoft.com/office/officeart/2005/8/layout/chevron2"/>
    <dgm:cxn modelId="{F97A4DD0-3BFC-4D35-8662-3B1CC399F004}" srcId="{A1CF43B4-712B-432D-8FC5-D741EB7674A5}" destId="{8D2DA5DD-5AE3-4168-9965-99EC2E72B8AC}" srcOrd="1" destOrd="0" parTransId="{737E6373-FB63-4E71-B417-A048F81B034E}" sibTransId="{DE5D7B04-701C-4E5D-9137-96F9F05CDFDE}"/>
    <dgm:cxn modelId="{D997FE6F-C0B3-4EA0-9C47-54DF3717CCB3}" type="presOf" srcId="{5A355AFA-CF89-4F47-9F1B-7B823E803D5A}" destId="{995DE18D-98D0-4786-BF60-DE8AD60EEDE0}" srcOrd="0" destOrd="4" presId="urn:microsoft.com/office/officeart/2005/8/layout/chevron2"/>
    <dgm:cxn modelId="{1E678C80-2E3B-4908-89BC-C07FDEA274DD}" type="presOf" srcId="{9D8C1B99-14F2-403B-B0D9-4FF36F3194B9}" destId="{58E0645C-BE03-4E2C-A0B7-FE1895D784F6}" srcOrd="0" destOrd="0" presId="urn:microsoft.com/office/officeart/2005/8/layout/chevron2"/>
    <dgm:cxn modelId="{57A0A6ED-0BDD-43E5-ACC9-79CF39986FFB}" type="presOf" srcId="{ACA8A9DB-1B27-42BA-B402-EB5FB82FB2EE}" destId="{995DE18D-98D0-4786-BF60-DE8AD60EEDE0}" srcOrd="0" destOrd="3" presId="urn:microsoft.com/office/officeart/2005/8/layout/chevron2"/>
    <dgm:cxn modelId="{27C1C0A1-AA00-47AF-94D5-F9C9FAFCF9F6}" type="presOf" srcId="{BD071EC6-8B5B-4346-ADF4-6EA6CFDFEAC2}" destId="{995DE18D-98D0-4786-BF60-DE8AD60EEDE0}" srcOrd="0" destOrd="2" presId="urn:microsoft.com/office/officeart/2005/8/layout/chevron2"/>
    <dgm:cxn modelId="{597DF47A-57F8-4C4E-8CA0-47F5AD16045C}" srcId="{A1CF43B4-712B-432D-8FC5-D741EB7674A5}" destId="{5A355AFA-CF89-4F47-9F1B-7B823E803D5A}" srcOrd="4" destOrd="0" parTransId="{BCB1E839-046C-41BF-8156-7FB273F42229}" sibTransId="{498D33F4-1531-42C8-876D-0FFC26CAAC43}"/>
    <dgm:cxn modelId="{14E883F9-3D7D-46DA-A59E-1BB18A7FF506}" srcId="{550CC2A4-B78E-4969-98ED-D91E3AE26E1F}" destId="{D90875E0-7486-4E36-AF2D-AD5198700918}" srcOrd="0" destOrd="0" parTransId="{C58DB5FC-49C2-4B36-AD56-DEDCC1B60104}" sibTransId="{69DB1810-2959-4310-ADF2-21429CB3D2F3}"/>
    <dgm:cxn modelId="{5B9AA24F-5886-4ECF-842A-6A07F483EADC}" type="presOf" srcId="{550CC2A4-B78E-4969-98ED-D91E3AE26E1F}" destId="{A96E2DDA-3FDB-4A78-9071-1683809C4F3B}" srcOrd="0" destOrd="0" presId="urn:microsoft.com/office/officeart/2005/8/layout/chevron2"/>
    <dgm:cxn modelId="{97D8187A-96CE-468C-A359-3D0E802034CC}" srcId="{A1CF43B4-712B-432D-8FC5-D741EB7674A5}" destId="{BD071EC6-8B5B-4346-ADF4-6EA6CFDFEAC2}" srcOrd="2" destOrd="0" parTransId="{12E4C4C8-52F2-44AB-AA35-5CA4FE37898F}" sibTransId="{2B5FD4D9-95FE-4080-8730-D7D4E0857AF2}"/>
    <dgm:cxn modelId="{F99E5942-2D69-4998-A4B2-24BA0ECA5A38}" type="presOf" srcId="{A1CF43B4-712B-432D-8FC5-D741EB7674A5}" destId="{E9EBE883-E9FF-4C4D-BD49-D66B19550E50}" srcOrd="0" destOrd="0" presId="urn:microsoft.com/office/officeart/2005/8/layout/chevron2"/>
    <dgm:cxn modelId="{7BE9CFF2-87F9-4F3A-B04E-EE3DB66C4121}" srcId="{A1CF43B4-712B-432D-8FC5-D741EB7674A5}" destId="{ACA8A9DB-1B27-42BA-B402-EB5FB82FB2EE}" srcOrd="3" destOrd="0" parTransId="{BFA92C2E-0363-4BA7-ACD2-36444065D687}" sibTransId="{F7A64B06-4DD5-4EF2-9CBF-C70D2B76EC93}"/>
    <dgm:cxn modelId="{648ABC8E-8CF5-4AC0-85D3-18A326E98F3C}" srcId="{A1CF43B4-712B-432D-8FC5-D741EB7674A5}" destId="{F4EF0AC9-4575-4697-B16B-AA0D41F72F9F}" srcOrd="0" destOrd="0" parTransId="{6A6EA10F-F985-46A6-93BE-1F2396FDAF88}" sibTransId="{409B6B2F-9320-45DB-8D9C-16056F25E350}"/>
    <dgm:cxn modelId="{295E2ED0-BDDD-454C-88B8-DC9A59394C17}" srcId="{B0F7F079-69CE-4C59-B981-17CD38177B93}" destId="{ACAEAF04-1CD4-4A8B-8A6A-88F5B9AEA775}" srcOrd="2" destOrd="0" parTransId="{F4AA65EB-0B60-463D-B5A1-7FBF93B01B9C}" sibTransId="{2531452F-E728-4ECE-8FC0-9EE9871DC1E3}"/>
    <dgm:cxn modelId="{D31E7957-214E-43B2-A1CE-444059CF7687}" srcId="{ACAEAF04-1CD4-4A8B-8A6A-88F5B9AEA775}" destId="{9D8C1B99-14F2-403B-B0D9-4FF36F3194B9}" srcOrd="0" destOrd="0" parTransId="{942E6244-FDCF-400B-BEE4-94720C74BFE3}" sibTransId="{C1D18349-A890-470F-AF00-DD76A7900D79}"/>
    <dgm:cxn modelId="{FB386487-2769-41AB-97BD-7BC8193A5925}" type="presParOf" srcId="{93067E28-B47B-4DCF-BF18-C8DB418D3EBC}" destId="{704ECB83-465D-49B5-8D92-4BB906AB98D2}" srcOrd="0" destOrd="0" presId="urn:microsoft.com/office/officeart/2005/8/layout/chevron2"/>
    <dgm:cxn modelId="{59548FC2-C3BD-4840-8946-89CBAC99D33E}" type="presParOf" srcId="{704ECB83-465D-49B5-8D92-4BB906AB98D2}" destId="{A96E2DDA-3FDB-4A78-9071-1683809C4F3B}" srcOrd="0" destOrd="0" presId="urn:microsoft.com/office/officeart/2005/8/layout/chevron2"/>
    <dgm:cxn modelId="{327D38D1-542E-4233-B2A7-670EB0F41A90}" type="presParOf" srcId="{704ECB83-465D-49B5-8D92-4BB906AB98D2}" destId="{C0A688E0-A92C-44F6-9295-0A4A7D17AB28}" srcOrd="1" destOrd="0" presId="urn:microsoft.com/office/officeart/2005/8/layout/chevron2"/>
    <dgm:cxn modelId="{AFF8523E-FFE2-40DF-B3D2-8ACF9EE198B0}" type="presParOf" srcId="{93067E28-B47B-4DCF-BF18-C8DB418D3EBC}" destId="{39580F7B-31BF-4CF7-8E88-63E37BB9E598}" srcOrd="1" destOrd="0" presId="urn:microsoft.com/office/officeart/2005/8/layout/chevron2"/>
    <dgm:cxn modelId="{8331864B-6353-4D35-88C4-03E677DC4180}" type="presParOf" srcId="{93067E28-B47B-4DCF-BF18-C8DB418D3EBC}" destId="{EE83D99B-BF71-4919-8C36-4C40D2850CF0}" srcOrd="2" destOrd="0" presId="urn:microsoft.com/office/officeart/2005/8/layout/chevron2"/>
    <dgm:cxn modelId="{580E0353-0F9B-43E9-BA1E-5266EE8934FE}" type="presParOf" srcId="{EE83D99B-BF71-4919-8C36-4C40D2850CF0}" destId="{E9EBE883-E9FF-4C4D-BD49-D66B19550E50}" srcOrd="0" destOrd="0" presId="urn:microsoft.com/office/officeart/2005/8/layout/chevron2"/>
    <dgm:cxn modelId="{C7E54224-F852-4276-81B5-7CACFF1A7806}" type="presParOf" srcId="{EE83D99B-BF71-4919-8C36-4C40D2850CF0}" destId="{995DE18D-98D0-4786-BF60-DE8AD60EEDE0}" srcOrd="1" destOrd="0" presId="urn:microsoft.com/office/officeart/2005/8/layout/chevron2"/>
    <dgm:cxn modelId="{91852AD8-D2D0-4019-8571-2EE2400744D3}" type="presParOf" srcId="{93067E28-B47B-4DCF-BF18-C8DB418D3EBC}" destId="{7117BC69-BED1-4548-9389-DCB553AF14B7}" srcOrd="3" destOrd="0" presId="urn:microsoft.com/office/officeart/2005/8/layout/chevron2"/>
    <dgm:cxn modelId="{68685DBD-F5F9-4ED3-8C86-3D8BAA1CB576}" type="presParOf" srcId="{93067E28-B47B-4DCF-BF18-C8DB418D3EBC}" destId="{ACCBEA76-1262-4A80-A765-227FB56B5989}" srcOrd="4" destOrd="0" presId="urn:microsoft.com/office/officeart/2005/8/layout/chevron2"/>
    <dgm:cxn modelId="{EC0E92E7-B7B7-4854-B224-AA6A7AF73D57}" type="presParOf" srcId="{ACCBEA76-1262-4A80-A765-227FB56B5989}" destId="{09B38A81-0DEC-46FF-877C-2F67A09E7BD8}" srcOrd="0" destOrd="0" presId="urn:microsoft.com/office/officeart/2005/8/layout/chevron2"/>
    <dgm:cxn modelId="{DE41A06C-C00F-4645-A1CB-D5C9337F71CE}" type="presParOf" srcId="{ACCBEA76-1262-4A80-A765-227FB56B5989}" destId="{58E0645C-BE03-4E2C-A0B7-FE1895D784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370AE-92C1-419D-B04A-9CB5144AD3C8}">
      <dsp:nvSpPr>
        <dsp:cNvPr id="0" name=""/>
        <dsp:cNvSpPr/>
      </dsp:nvSpPr>
      <dsp:spPr>
        <a:xfrm>
          <a:off x="-5555649" y="-850553"/>
          <a:ext cx="6614787" cy="6614787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41FCD-5996-44F5-8967-7AA6230CBA11}">
      <dsp:nvSpPr>
        <dsp:cNvPr id="0" name=""/>
        <dsp:cNvSpPr/>
      </dsp:nvSpPr>
      <dsp:spPr>
        <a:xfrm>
          <a:off x="463053" y="307006"/>
          <a:ext cx="8155139" cy="614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68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Promote institutional coherence</a:t>
          </a:r>
          <a:endParaRPr lang="en-GB" sz="2600" kern="1200" dirty="0"/>
        </a:p>
      </dsp:txBody>
      <dsp:txXfrm>
        <a:off x="463053" y="307006"/>
        <a:ext cx="8155139" cy="614406"/>
      </dsp:txXfrm>
    </dsp:sp>
    <dsp:sp modelId="{F8A0D913-A5C6-450B-8A2B-A6A000A2F287}">
      <dsp:nvSpPr>
        <dsp:cNvPr id="0" name=""/>
        <dsp:cNvSpPr/>
      </dsp:nvSpPr>
      <dsp:spPr>
        <a:xfrm>
          <a:off x="79049" y="230205"/>
          <a:ext cx="768008" cy="768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41A53-1743-46C6-A523-9E48A244FF15}">
      <dsp:nvSpPr>
        <dsp:cNvPr id="0" name=""/>
        <dsp:cNvSpPr/>
      </dsp:nvSpPr>
      <dsp:spPr>
        <a:xfrm>
          <a:off x="903319" y="1228321"/>
          <a:ext cx="7714873" cy="614406"/>
        </a:xfrm>
        <a:prstGeom prst="rect">
          <a:avLst/>
        </a:prstGeom>
        <a:solidFill>
          <a:srgbClr val="BF77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68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Reduce the costs of migration</a:t>
          </a:r>
          <a:endParaRPr lang="en-GB" sz="2600" kern="1200" dirty="0"/>
        </a:p>
      </dsp:txBody>
      <dsp:txXfrm>
        <a:off x="903319" y="1228321"/>
        <a:ext cx="7714873" cy="614406"/>
      </dsp:txXfrm>
    </dsp:sp>
    <dsp:sp modelId="{594CB55C-8EC2-453B-970E-7FADE59B7E02}">
      <dsp:nvSpPr>
        <dsp:cNvPr id="0" name=""/>
        <dsp:cNvSpPr/>
      </dsp:nvSpPr>
      <dsp:spPr>
        <a:xfrm>
          <a:off x="519315" y="1151521"/>
          <a:ext cx="768008" cy="768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A36C2-13E0-491A-9522-FA6E665C8E37}">
      <dsp:nvSpPr>
        <dsp:cNvPr id="0" name=""/>
        <dsp:cNvSpPr/>
      </dsp:nvSpPr>
      <dsp:spPr>
        <a:xfrm>
          <a:off x="1038445" y="2149637"/>
          <a:ext cx="7579747" cy="614406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68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Protect the rights of migrants and their families</a:t>
          </a:r>
          <a:endParaRPr lang="en-GB" sz="2600" kern="1200" dirty="0"/>
        </a:p>
      </dsp:txBody>
      <dsp:txXfrm>
        <a:off x="1038445" y="2149637"/>
        <a:ext cx="7579747" cy="614406"/>
      </dsp:txXfrm>
    </dsp:sp>
    <dsp:sp modelId="{E0E32DB7-49FA-466B-91D4-BBC46E5F906A}">
      <dsp:nvSpPr>
        <dsp:cNvPr id="0" name=""/>
        <dsp:cNvSpPr/>
      </dsp:nvSpPr>
      <dsp:spPr>
        <a:xfrm>
          <a:off x="654441" y="2072836"/>
          <a:ext cx="768008" cy="768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2E686-5440-4880-B08E-8C296AE0CA46}">
      <dsp:nvSpPr>
        <dsp:cNvPr id="0" name=""/>
        <dsp:cNvSpPr/>
      </dsp:nvSpPr>
      <dsp:spPr>
        <a:xfrm>
          <a:off x="903319" y="3070952"/>
          <a:ext cx="7714873" cy="614406"/>
        </a:xfrm>
        <a:prstGeom prst="rect">
          <a:avLst/>
        </a:prstGeom>
        <a:solidFill>
          <a:srgbClr val="BCBC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68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Promote the (re)integration of migrants</a:t>
          </a:r>
          <a:endParaRPr lang="en-GB" sz="2600" kern="1200" dirty="0"/>
        </a:p>
      </dsp:txBody>
      <dsp:txXfrm>
        <a:off x="903319" y="3070952"/>
        <a:ext cx="7714873" cy="614406"/>
      </dsp:txXfrm>
    </dsp:sp>
    <dsp:sp modelId="{B6B2DD01-CAEB-4FDF-A220-65BD2882775B}">
      <dsp:nvSpPr>
        <dsp:cNvPr id="0" name=""/>
        <dsp:cNvSpPr/>
      </dsp:nvSpPr>
      <dsp:spPr>
        <a:xfrm>
          <a:off x="519315" y="2994151"/>
          <a:ext cx="768008" cy="768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98A14-444D-4A5F-B56F-6E53A22ED294}">
      <dsp:nvSpPr>
        <dsp:cNvPr id="0" name=""/>
        <dsp:cNvSpPr/>
      </dsp:nvSpPr>
      <dsp:spPr>
        <a:xfrm>
          <a:off x="463053" y="3992267"/>
          <a:ext cx="8155139" cy="61440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68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Enhance the development impact of migration</a:t>
          </a:r>
          <a:endParaRPr lang="en-GB" sz="2600" kern="1200" dirty="0"/>
        </a:p>
      </dsp:txBody>
      <dsp:txXfrm>
        <a:off x="463053" y="3992267"/>
        <a:ext cx="8155139" cy="614406"/>
      </dsp:txXfrm>
    </dsp:sp>
    <dsp:sp modelId="{7431ADC1-B3C8-4C44-B511-4FB6D96BC4C0}">
      <dsp:nvSpPr>
        <dsp:cNvPr id="0" name=""/>
        <dsp:cNvSpPr/>
      </dsp:nvSpPr>
      <dsp:spPr>
        <a:xfrm>
          <a:off x="79049" y="3915466"/>
          <a:ext cx="768008" cy="768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E2DDA-3FDB-4A78-9071-1683809C4F3B}">
      <dsp:nvSpPr>
        <dsp:cNvPr id="0" name=""/>
        <dsp:cNvSpPr/>
      </dsp:nvSpPr>
      <dsp:spPr>
        <a:xfrm rot="5400000">
          <a:off x="-285303" y="290282"/>
          <a:ext cx="1902024" cy="1331417"/>
        </a:xfrm>
        <a:prstGeom prst="chevron">
          <a:avLst/>
        </a:prstGeom>
        <a:solidFill>
          <a:schemeClr val="accent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Oct 2015-Feb 2016</a:t>
          </a:r>
          <a:endParaRPr lang="en-GB" sz="2000" b="1" kern="1200" dirty="0"/>
        </a:p>
      </dsp:txBody>
      <dsp:txXfrm rot="-5400000">
        <a:off x="1" y="670688"/>
        <a:ext cx="1331417" cy="570607"/>
      </dsp:txXfrm>
    </dsp:sp>
    <dsp:sp modelId="{C0A688E0-A92C-44F6-9295-0A4A7D17AB28}">
      <dsp:nvSpPr>
        <dsp:cNvPr id="0" name=""/>
        <dsp:cNvSpPr/>
      </dsp:nvSpPr>
      <dsp:spPr>
        <a:xfrm rot="5400000">
          <a:off x="4771950" y="-3435554"/>
          <a:ext cx="1236315" cy="811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b="1" kern="1200" dirty="0" smtClean="0">
              <a:solidFill>
                <a:schemeClr val="tx2"/>
              </a:solidFill>
              <a:latin typeface="+mj-lt"/>
            </a:rPr>
            <a:t>Expand operationalisation of dashboard to </a:t>
          </a:r>
          <a:r>
            <a:rPr lang="en-GB" sz="2200" b="1" kern="1200" dirty="0" smtClean="0">
              <a:solidFill>
                <a:schemeClr val="accent2"/>
              </a:solidFill>
              <a:latin typeface="+mj-lt"/>
            </a:rPr>
            <a:t>20-25 countries</a:t>
          </a:r>
          <a:endParaRPr lang="en-GB" sz="2200" b="1" kern="1200" dirty="0">
            <a:solidFill>
              <a:schemeClr val="accent2"/>
            </a:solidFill>
            <a:latin typeface="+mj-lt"/>
          </a:endParaRPr>
        </a:p>
      </dsp:txBody>
      <dsp:txXfrm rot="-5400000">
        <a:off x="1331417" y="65331"/>
        <a:ext cx="8057030" cy="1115611"/>
      </dsp:txXfrm>
    </dsp:sp>
    <dsp:sp modelId="{E9EBE883-E9FF-4C4D-BD49-D66B19550E50}">
      <dsp:nvSpPr>
        <dsp:cNvPr id="0" name=""/>
        <dsp:cNvSpPr/>
      </dsp:nvSpPr>
      <dsp:spPr>
        <a:xfrm rot="5400000">
          <a:off x="-285303" y="2001291"/>
          <a:ext cx="1902024" cy="1331417"/>
        </a:xfrm>
        <a:prstGeom prst="chevron">
          <a:avLst/>
        </a:prstGeom>
        <a:solidFill>
          <a:schemeClr val="accent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Jan 2016 – Jun 2016</a:t>
          </a:r>
          <a:endParaRPr lang="en-GB" sz="2000" b="1" kern="1200" dirty="0"/>
        </a:p>
      </dsp:txBody>
      <dsp:txXfrm rot="-5400000">
        <a:off x="1" y="2381697"/>
        <a:ext cx="1331417" cy="570607"/>
      </dsp:txXfrm>
    </dsp:sp>
    <dsp:sp modelId="{995DE18D-98D0-4786-BF60-DE8AD60EEDE0}">
      <dsp:nvSpPr>
        <dsp:cNvPr id="0" name=""/>
        <dsp:cNvSpPr/>
      </dsp:nvSpPr>
      <dsp:spPr>
        <a:xfrm rot="5400000">
          <a:off x="4771950" y="-1724545"/>
          <a:ext cx="1236315" cy="811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b="1" kern="1200" dirty="0" smtClean="0">
              <a:solidFill>
                <a:schemeClr val="tx2"/>
              </a:solidFill>
              <a:latin typeface="+mj-lt"/>
            </a:rPr>
            <a:t>Technical workshop on </a:t>
          </a:r>
          <a:r>
            <a:rPr lang="en-GB" sz="2200" b="1" kern="1200" dirty="0" smtClean="0">
              <a:solidFill>
                <a:schemeClr val="accent2"/>
              </a:solidFill>
              <a:latin typeface="+mj-lt"/>
            </a:rPr>
            <a:t>scoring/weighting</a:t>
          </a:r>
          <a:endParaRPr lang="en-GB" sz="2200" b="1" kern="1200" dirty="0">
            <a:solidFill>
              <a:schemeClr val="accent2"/>
            </a:solidFill>
            <a:latin typeface="+mj-lt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500" b="1" kern="1200" dirty="0">
            <a:solidFill>
              <a:schemeClr val="tx2"/>
            </a:solidFill>
            <a:latin typeface="+mj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b="1" kern="1200" dirty="0" smtClean="0">
              <a:solidFill>
                <a:schemeClr val="tx2"/>
              </a:solidFill>
              <a:latin typeface="+mj-lt"/>
            </a:rPr>
            <a:t>Workshop on </a:t>
          </a:r>
          <a:r>
            <a:rPr lang="en-GB" sz="2200" b="1" kern="1200" dirty="0" smtClean="0">
              <a:solidFill>
                <a:schemeClr val="accent2"/>
              </a:solidFill>
              <a:latin typeface="+mj-lt"/>
            </a:rPr>
            <a:t>synergies between dashboard and SDGs</a:t>
          </a:r>
          <a:endParaRPr lang="en-GB" sz="2200" b="1" kern="1200" dirty="0">
            <a:solidFill>
              <a:schemeClr val="accent2"/>
            </a:solidFill>
            <a:latin typeface="+mj-lt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500" b="1" kern="1200" dirty="0">
            <a:solidFill>
              <a:schemeClr val="tx2"/>
            </a:solidFill>
            <a:latin typeface="+mj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b="1" kern="1200" dirty="0" smtClean="0">
              <a:solidFill>
                <a:schemeClr val="tx2"/>
              </a:solidFill>
              <a:latin typeface="+mj-lt"/>
            </a:rPr>
            <a:t>National workshops</a:t>
          </a:r>
          <a:endParaRPr lang="en-GB" sz="2200" b="1" kern="1200" dirty="0">
            <a:solidFill>
              <a:schemeClr val="tx2"/>
            </a:solidFill>
            <a:latin typeface="+mj-lt"/>
          </a:endParaRPr>
        </a:p>
      </dsp:txBody>
      <dsp:txXfrm rot="-5400000">
        <a:off x="1331417" y="1776340"/>
        <a:ext cx="8057030" cy="1115611"/>
      </dsp:txXfrm>
    </dsp:sp>
    <dsp:sp modelId="{09B38A81-0DEC-46FF-877C-2F67A09E7BD8}">
      <dsp:nvSpPr>
        <dsp:cNvPr id="0" name=""/>
        <dsp:cNvSpPr/>
      </dsp:nvSpPr>
      <dsp:spPr>
        <a:xfrm rot="5400000">
          <a:off x="-285303" y="3712300"/>
          <a:ext cx="1902024" cy="1331417"/>
        </a:xfrm>
        <a:prstGeom prst="chevron">
          <a:avLst/>
        </a:prstGeom>
        <a:solidFill>
          <a:schemeClr val="accent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Nov/Dec 2016</a:t>
          </a:r>
          <a:endParaRPr lang="en-GB" sz="2000" b="1" kern="1200" dirty="0"/>
        </a:p>
      </dsp:txBody>
      <dsp:txXfrm rot="-5400000">
        <a:off x="1" y="4092706"/>
        <a:ext cx="1331417" cy="570607"/>
      </dsp:txXfrm>
    </dsp:sp>
    <dsp:sp modelId="{58E0645C-BE03-4E2C-A0B7-FE1895D784F6}">
      <dsp:nvSpPr>
        <dsp:cNvPr id="0" name=""/>
        <dsp:cNvSpPr/>
      </dsp:nvSpPr>
      <dsp:spPr>
        <a:xfrm rot="5400000">
          <a:off x="4771950" y="-13536"/>
          <a:ext cx="1236315" cy="811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b="1" kern="1200" dirty="0" smtClean="0">
              <a:solidFill>
                <a:schemeClr val="tx2"/>
              </a:solidFill>
              <a:latin typeface="+mj-lt"/>
            </a:rPr>
            <a:t>Publication of </a:t>
          </a:r>
          <a:r>
            <a:rPr lang="en-GB" sz="2200" b="1" kern="1200" dirty="0" smtClean="0">
              <a:solidFill>
                <a:schemeClr val="accent2"/>
              </a:solidFill>
              <a:latin typeface="+mj-lt"/>
            </a:rPr>
            <a:t>report on dashboard </a:t>
          </a:r>
          <a:r>
            <a:rPr lang="en-GB" sz="2200" b="1" kern="1200" dirty="0" err="1" smtClean="0">
              <a:solidFill>
                <a:schemeClr val="accent2"/>
              </a:solidFill>
              <a:latin typeface="+mj-lt"/>
            </a:rPr>
            <a:t>operationalisation</a:t>
          </a:r>
          <a:endParaRPr lang="en-GB" sz="2200" b="1" kern="1200" dirty="0">
            <a:solidFill>
              <a:schemeClr val="accent2"/>
            </a:solidFill>
            <a:latin typeface="+mj-lt"/>
          </a:endParaRPr>
        </a:p>
      </dsp:txBody>
      <dsp:txXfrm rot="-5400000">
        <a:off x="1331417" y="3487349"/>
        <a:ext cx="8057030" cy="1115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4309884" cy="34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1" tIns="46201" rIns="92401" bIns="462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4217" y="2"/>
            <a:ext cx="4309883" cy="34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1" tIns="46201" rIns="92401" bIns="462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B528ACB-7195-4246-9ACF-566B9D03BC3C}" type="datetime2">
              <a:rPr lang="fr-FR"/>
              <a:pPr>
                <a:defRPr/>
              </a:pPr>
              <a:t>vendredi 16 octobre 2015</a:t>
            </a:fld>
            <a:endParaRPr lang="fr-F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6465115"/>
            <a:ext cx="4309884" cy="34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1" tIns="46201" rIns="92401" bIns="462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4217" y="6465115"/>
            <a:ext cx="4309883" cy="34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1" tIns="46201" rIns="92401" bIns="462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7E8B616-708B-4EE2-A2F1-0F933B446F1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52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4309884" cy="34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1" tIns="46201" rIns="92401" bIns="462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217" y="2"/>
            <a:ext cx="4309883" cy="34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1" tIns="46201" rIns="92401" bIns="462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D14A4FE-7B54-4867-8634-1626055FE782}" type="datetime2">
              <a:rPr lang="fr-FR"/>
              <a:pPr>
                <a:defRPr/>
              </a:pPr>
              <a:t>vendredi 16 octobre 2015</a:t>
            </a:fld>
            <a:endParaRPr lang="fr-FR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8963" y="511175"/>
            <a:ext cx="3686175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6660" y="3232015"/>
            <a:ext cx="7290791" cy="306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1" tIns="46201" rIns="92401" bIns="462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465115"/>
            <a:ext cx="4309884" cy="34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1" tIns="46201" rIns="92401" bIns="462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217" y="6465115"/>
            <a:ext cx="4309883" cy="34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1" tIns="46201" rIns="92401" bIns="462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21E0745-08DD-48F7-A690-3BDEF63958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47574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/>
              <a:pPr>
                <a:defRPr/>
              </a:pPr>
              <a:t>vendredi 16 octobre 2015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619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/>
              <a:pPr>
                <a:defRPr/>
              </a:pPr>
              <a:t>vendredi 16 octobre 2015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442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/>
              <a:pPr>
                <a:defRPr/>
              </a:pPr>
              <a:t>vendredi 16 octobre 2015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442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11175"/>
            <a:ext cx="3686175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Real data has been used for this table, based on the version of the dashboard that was circulated prior to the Geneva consultation meeting on 9 Sept.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Country A = Cabo Verde</a:t>
            </a:r>
          </a:p>
          <a:p>
            <a:r>
              <a:rPr lang="en-GB" baseline="0" dirty="0" smtClean="0"/>
              <a:t>Country B = Philippines</a:t>
            </a:r>
          </a:p>
          <a:p>
            <a:r>
              <a:rPr lang="en-GB" baseline="0" dirty="0" smtClean="0"/>
              <a:t>Country C = Trinidad and Tobago</a:t>
            </a:r>
          </a:p>
          <a:p>
            <a:r>
              <a:rPr lang="en-GB" baseline="0" dirty="0" smtClean="0"/>
              <a:t>Country D = Sweden</a:t>
            </a:r>
          </a:p>
          <a:p>
            <a:r>
              <a:rPr lang="en-GB" baseline="0" dirty="0" smtClean="0"/>
              <a:t>Country E = Switzerland</a:t>
            </a:r>
          </a:p>
          <a:p>
            <a:endParaRPr lang="en-GB" baseline="0" dirty="0" smtClean="0"/>
          </a:p>
          <a:p>
            <a:r>
              <a:rPr lang="en-GB" baseline="0" dirty="0" smtClean="0"/>
              <a:t>NB: normally, we would not compare these countries in the same table, as the first three are COOs whereas the last two are CODs. </a:t>
            </a:r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/>
              <a:pPr>
                <a:defRPr/>
              </a:pPr>
              <a:t>vendredi 16 octobre 2015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200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/>
              <a:pPr>
                <a:defRPr/>
              </a:pPr>
              <a:t>vendredi 16 octobre 2015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442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/>
              <a:pPr>
                <a:defRPr/>
              </a:pPr>
              <a:t>vendredi 16 octobre 2015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61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11175"/>
            <a:ext cx="3686175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/>
              <a:pPr>
                <a:defRPr/>
              </a:pPr>
              <a:t>vendredi 16 octobre 2015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20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11175"/>
            <a:ext cx="3686175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/>
              <a:pPr>
                <a:defRPr/>
              </a:pPr>
              <a:t>vendredi 16 octobre 2015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20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11175"/>
            <a:ext cx="3686175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/>
              <a:pPr>
                <a:defRPr/>
              </a:pPr>
              <a:t>vendredi 16 octobre 2015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20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Circled indicator – relevant to SDG target 17.18 (which mentions the availability of high-quality data)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/>
              <a:pPr>
                <a:defRPr/>
              </a:pPr>
              <a:t>vendredi 16 octobre 2015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34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Circled indicator – relevant to SDG target 10.7 (on facilitating orderly, safe, regular and responsible migration)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/>
              <a:pPr>
                <a:defRPr/>
              </a:pPr>
              <a:t>vendredi 16 octobre 2015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258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Circled indicator – relevant to SDG target 8.8 (on protecting labour rights)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/>
              <a:pPr>
                <a:defRPr/>
              </a:pPr>
              <a:t>vendredi 16 octobre 2015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037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Circled indicator – relevant to SDG target 10.7 (on facilitating orderly, safe, regular and responsible migration)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/>
              <a:pPr>
                <a:defRPr/>
              </a:pPr>
              <a:t>vendredi 16 octobre 2015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067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Circled indicator – relevant to SDG target 10.c (on reducing the cost of remittances)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/>
              <a:pPr>
                <a:defRPr/>
              </a:pPr>
              <a:t>vendredi 16 octobre 2015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02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3F99-F647-C54D-B5CC-CC56D45F72D3}" type="datetimeFigureOut">
              <a:rPr lang="fr-FR" smtClean="0"/>
              <a:pPr/>
              <a:t>16/10/2015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2264-836B-B64A-BFA3-04146123FC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23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73"/>
            <a:ext cx="2311400" cy="365125"/>
          </a:xfrm>
          <a:prstGeom prst="rect">
            <a:avLst/>
          </a:prstGeom>
        </p:spPr>
        <p:txBody>
          <a:bodyPr/>
          <a:lstStyle/>
          <a:p>
            <a:fld id="{6588CDAC-84FE-4237-BBF1-F9937D06A7F0}" type="datetimeFigureOut">
              <a:rPr lang="fr-FR" smtClean="0"/>
              <a:pPr/>
              <a:t>16/10/2015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7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73"/>
            <a:ext cx="2311400" cy="365125"/>
          </a:xfrm>
          <a:prstGeom prst="rect">
            <a:avLst/>
          </a:prstGeom>
        </p:spPr>
        <p:txBody>
          <a:bodyPr/>
          <a:lstStyle/>
          <a:p>
            <a:fld id="{242B486E-2F6D-4E22-8B10-5E9C87B88DB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5018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915400" cy="53210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127976" y="2071678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1738289" y="2071678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1127976" y="2643182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738290" y="2643182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127976" y="3214686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1738290" y="3214686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1127976" y="3786190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 b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738290" y="3786190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358775" marR="0" indent="-358775" algn="l" defTabSz="957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1127976" y="4357694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1738290" y="4357694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7963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21259934">
            <a:off x="33343" y="6267450"/>
            <a:ext cx="65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000">
              <a:solidFill>
                <a:srgbClr val="0079BC"/>
              </a:solidFill>
              <a:latin typeface="HelveticaNeue MediumCond"/>
            </a:endParaRPr>
          </a:p>
        </p:txBody>
      </p:sp>
      <p:pic>
        <p:nvPicPr>
          <p:cNvPr id="8" name="Picture 9" descr="projectionpolaire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674938"/>
            <a:ext cx="55245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logo_final_DEVC-OECD-purpl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9343" y="6429385"/>
            <a:ext cx="10017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280000" cy="46067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990007" y="1000802"/>
            <a:ext cx="7786717" cy="570811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1022406" y="2786412"/>
            <a:ext cx="5857875" cy="7143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Arial Narrow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>
          <a:xfrm>
            <a:off x="990001" y="5144400"/>
            <a:ext cx="3786187" cy="357188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990006" y="5428800"/>
            <a:ext cx="3857625" cy="28575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9713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915400" cy="53210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127976" y="2071678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1738289" y="2071678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1127976" y="2643182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738290" y="2643182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127976" y="3214686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1738290" y="3214686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1127976" y="3786190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 b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738290" y="3786190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358775" marR="0" indent="-358775" algn="l" defTabSz="957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1127976" y="4357694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1738290" y="4357694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0380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fld id="{541A3F99-F647-C54D-B5CC-CC56D45F72D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018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73"/>
            <a:ext cx="2311400" cy="365125"/>
          </a:xfrm>
          <a:prstGeom prst="rect">
            <a:avLst/>
          </a:prstGeom>
        </p:spPr>
        <p:txBody>
          <a:bodyPr/>
          <a:lstStyle/>
          <a:p>
            <a:fld id="{6588CDAC-84FE-4237-BBF1-F9937D06A7F0}" type="datetimeFigureOut">
              <a:rPr lang="fr-FR" smtClean="0"/>
              <a:pPr/>
              <a:t>16/10/2015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7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73"/>
            <a:ext cx="2311400" cy="365125"/>
          </a:xfrm>
          <a:prstGeom prst="rect">
            <a:avLst/>
          </a:prstGeom>
        </p:spPr>
        <p:txBody>
          <a:bodyPr/>
          <a:lstStyle/>
          <a:p>
            <a:fld id="{242B486E-2F6D-4E22-8B10-5E9C87B88DB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22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95300" y="6356373"/>
            <a:ext cx="2311400" cy="365125"/>
          </a:xfrm>
          <a:prstGeom prst="rect">
            <a:avLst/>
          </a:prstGeom>
        </p:spPr>
        <p:txBody>
          <a:bodyPr/>
          <a:lstStyle/>
          <a:p>
            <a:fld id="{6588CDAC-84FE-4237-BBF1-F9937D06A7F0}" type="datetimeFigureOut">
              <a:rPr lang="fr-FR" smtClean="0"/>
              <a:pPr/>
              <a:t>16/10/2015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84550" y="635637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99300" y="6356373"/>
            <a:ext cx="2311400" cy="365125"/>
          </a:xfrm>
          <a:prstGeom prst="rect">
            <a:avLst/>
          </a:prstGeom>
        </p:spPr>
        <p:txBody>
          <a:bodyPr/>
          <a:lstStyle/>
          <a:p>
            <a:fld id="{242B486E-2F6D-4E22-8B10-5E9C87B88DB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25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95300" y="6356373"/>
            <a:ext cx="2311400" cy="365125"/>
          </a:xfrm>
          <a:prstGeom prst="rect">
            <a:avLst/>
          </a:prstGeom>
        </p:spPr>
        <p:txBody>
          <a:bodyPr/>
          <a:lstStyle/>
          <a:p>
            <a:fld id="{6588CDAC-84FE-4237-BBF1-F9937D06A7F0}" type="datetimeFigureOut">
              <a:rPr lang="fr-FR" smtClean="0"/>
              <a:pPr/>
              <a:t>16/10/2015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84550" y="635637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99300" y="6356373"/>
            <a:ext cx="2311400" cy="365125"/>
          </a:xfrm>
          <a:prstGeom prst="rect">
            <a:avLst/>
          </a:prstGeom>
        </p:spPr>
        <p:txBody>
          <a:bodyPr/>
          <a:lstStyle/>
          <a:p>
            <a:fld id="{242B486E-2F6D-4E22-8B10-5E9C87B88DB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827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95300" y="6356373"/>
            <a:ext cx="2311400" cy="365125"/>
          </a:xfrm>
          <a:prstGeom prst="rect">
            <a:avLst/>
          </a:prstGeom>
        </p:spPr>
        <p:txBody>
          <a:bodyPr/>
          <a:lstStyle/>
          <a:p>
            <a:fld id="{6588CDAC-84FE-4237-BBF1-F9937D06A7F0}" type="datetimeFigureOut">
              <a:rPr lang="fr-FR" smtClean="0"/>
              <a:pPr/>
              <a:t>16/10/2015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384550" y="635637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99300" y="6356373"/>
            <a:ext cx="2311400" cy="365125"/>
          </a:xfrm>
          <a:prstGeom prst="rect">
            <a:avLst/>
          </a:prstGeom>
        </p:spPr>
        <p:txBody>
          <a:bodyPr/>
          <a:lstStyle/>
          <a:p>
            <a:fld id="{242B486E-2F6D-4E22-8B10-5E9C87B88DB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1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66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73"/>
            <a:ext cx="2311400" cy="365125"/>
          </a:xfrm>
          <a:prstGeom prst="rect">
            <a:avLst/>
          </a:prstGeom>
        </p:spPr>
        <p:txBody>
          <a:bodyPr/>
          <a:lstStyle/>
          <a:p>
            <a:fld id="{6588CDAC-84FE-4237-BBF1-F9937D06A7F0}" type="datetimeFigureOut">
              <a:rPr lang="fr-FR" smtClean="0"/>
              <a:pPr/>
              <a:t>16/10/2015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7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73"/>
            <a:ext cx="2311400" cy="365125"/>
          </a:xfrm>
          <a:prstGeom prst="rect">
            <a:avLst/>
          </a:prstGeom>
        </p:spPr>
        <p:txBody>
          <a:bodyPr/>
          <a:lstStyle/>
          <a:p>
            <a:fld id="{242B486E-2F6D-4E22-8B10-5E9C87B88DB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188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73"/>
            <a:ext cx="2311400" cy="365125"/>
          </a:xfrm>
          <a:prstGeom prst="rect">
            <a:avLst/>
          </a:prstGeom>
        </p:spPr>
        <p:txBody>
          <a:bodyPr/>
          <a:lstStyle/>
          <a:p>
            <a:fld id="{6588CDAC-84FE-4237-BBF1-F9937D06A7F0}" type="datetimeFigureOut">
              <a:rPr lang="fr-FR" smtClean="0"/>
              <a:pPr/>
              <a:t>16/10/2015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7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73"/>
            <a:ext cx="2311400" cy="365125"/>
          </a:xfrm>
          <a:prstGeom prst="rect">
            <a:avLst/>
          </a:prstGeom>
        </p:spPr>
        <p:txBody>
          <a:bodyPr/>
          <a:lstStyle/>
          <a:p>
            <a:fld id="{242B486E-2F6D-4E22-8B10-5E9C87B88DB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861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73"/>
            <a:ext cx="2311400" cy="365125"/>
          </a:xfrm>
          <a:prstGeom prst="rect">
            <a:avLst/>
          </a:prstGeom>
        </p:spPr>
        <p:txBody>
          <a:bodyPr/>
          <a:lstStyle/>
          <a:p>
            <a:fld id="{6588CDAC-84FE-4237-BBF1-F9937D06A7F0}" type="datetimeFigureOut">
              <a:rPr lang="fr-FR" smtClean="0"/>
              <a:pPr/>
              <a:t>16/10/2015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7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73"/>
            <a:ext cx="2311400" cy="365125"/>
          </a:xfrm>
          <a:prstGeom prst="rect">
            <a:avLst/>
          </a:prstGeom>
        </p:spPr>
        <p:txBody>
          <a:bodyPr/>
          <a:lstStyle/>
          <a:p>
            <a:fld id="{242B486E-2F6D-4E22-8B10-5E9C87B88DB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688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53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53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73"/>
            <a:ext cx="2311400" cy="365125"/>
          </a:xfrm>
          <a:prstGeom prst="rect">
            <a:avLst/>
          </a:prstGeom>
        </p:spPr>
        <p:txBody>
          <a:bodyPr/>
          <a:lstStyle/>
          <a:p>
            <a:fld id="{6588CDAC-84FE-4237-BBF1-F9937D06A7F0}" type="datetimeFigureOut">
              <a:rPr lang="fr-FR" smtClean="0"/>
              <a:pPr/>
              <a:t>16/10/2015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7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73"/>
            <a:ext cx="2311400" cy="365125"/>
          </a:xfrm>
          <a:prstGeom prst="rect">
            <a:avLst/>
          </a:prstGeom>
        </p:spPr>
        <p:txBody>
          <a:bodyPr/>
          <a:lstStyle/>
          <a:p>
            <a:fld id="{242B486E-2F6D-4E22-8B10-5E9C87B88DB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687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21259934">
            <a:off x="33351" y="6267450"/>
            <a:ext cx="6572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000">
              <a:solidFill>
                <a:srgbClr val="0079BC"/>
              </a:solidFill>
              <a:latin typeface="HelveticaNeue MediumCond"/>
            </a:endParaRPr>
          </a:p>
        </p:txBody>
      </p:sp>
      <p:pic>
        <p:nvPicPr>
          <p:cNvPr id="8" name="Picture 9" descr="projectionpolaire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674952"/>
            <a:ext cx="55245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new-dev-oecd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9338" y="6440488"/>
            <a:ext cx="11191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280000" cy="46067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990014" y="1000816"/>
            <a:ext cx="7786717" cy="570811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1022413" y="2786424"/>
            <a:ext cx="5857875" cy="7143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Arial Narrow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>
          <a:xfrm>
            <a:off x="990001" y="5144400"/>
            <a:ext cx="3786187" cy="357188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990012" y="5428800"/>
            <a:ext cx="3857625" cy="28575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21259934">
            <a:off x="33351" y="6267450"/>
            <a:ext cx="6572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000">
              <a:solidFill>
                <a:srgbClr val="0079BC"/>
              </a:solidFill>
              <a:latin typeface="HelveticaNeue MediumCond"/>
            </a:endParaRPr>
          </a:p>
        </p:txBody>
      </p:sp>
      <p:pic>
        <p:nvPicPr>
          <p:cNvPr id="8" name="Picture 9" descr="projectionpolaire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674952"/>
            <a:ext cx="55245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new-dev-oecd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9338" y="6440488"/>
            <a:ext cx="11191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280000" cy="46067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990014" y="1000816"/>
            <a:ext cx="7786717" cy="570811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1022413" y="2786424"/>
            <a:ext cx="5857875" cy="7143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Arial Narrow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>
          <a:xfrm>
            <a:off x="990001" y="5144400"/>
            <a:ext cx="3786187" cy="357188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990012" y="5428800"/>
            <a:ext cx="3857625" cy="28575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21259934">
            <a:off x="33351" y="6267450"/>
            <a:ext cx="6572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000">
              <a:solidFill>
                <a:srgbClr val="0079BC"/>
              </a:solidFill>
              <a:latin typeface="HelveticaNeue MediumCond"/>
            </a:endParaRPr>
          </a:p>
        </p:txBody>
      </p:sp>
      <p:pic>
        <p:nvPicPr>
          <p:cNvPr id="5" name="Picture 9" descr="projectionpolaire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674952"/>
            <a:ext cx="55245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1022413" y="2357454"/>
            <a:ext cx="5857875" cy="714375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23911" y="3214686"/>
            <a:ext cx="4214812" cy="3286148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21259934">
            <a:off x="33351" y="6267450"/>
            <a:ext cx="6572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000">
              <a:solidFill>
                <a:srgbClr val="0079BC"/>
              </a:solidFill>
              <a:latin typeface="HelveticaNeue MediumCond"/>
            </a:endParaRPr>
          </a:p>
        </p:txBody>
      </p:sp>
      <p:pic>
        <p:nvPicPr>
          <p:cNvPr id="8" name="Picture 9" descr="projectionpolaire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674952"/>
            <a:ext cx="55245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new-dev-oecd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9338" y="6440488"/>
            <a:ext cx="11191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280000" cy="46067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990014" y="1000816"/>
            <a:ext cx="7786717" cy="570811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1022413" y="2786424"/>
            <a:ext cx="5857875" cy="7143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Arial Narrow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>
          <a:xfrm>
            <a:off x="990001" y="5144400"/>
            <a:ext cx="3786187" cy="357188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990012" y="5428800"/>
            <a:ext cx="3857625" cy="28575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69"/>
            <a:ext cx="2311400" cy="365125"/>
          </a:xfrm>
          <a:prstGeom prst="rect">
            <a:avLst/>
          </a:prstGeom>
        </p:spPr>
        <p:txBody>
          <a:bodyPr/>
          <a:lstStyle/>
          <a:p>
            <a:fld id="{541A3F99-F647-C54D-B5CC-CC56D45F72D3}" type="datetimeFigureOut">
              <a:rPr lang="fr-FR" smtClean="0"/>
              <a:pPr/>
              <a:t>16/10/2015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6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69"/>
            <a:ext cx="2311400" cy="365125"/>
          </a:xfrm>
          <a:prstGeom prst="rect">
            <a:avLst/>
          </a:prstGeom>
        </p:spPr>
        <p:txBody>
          <a:bodyPr/>
          <a:lstStyle/>
          <a:p>
            <a:fld id="{127F2264-836B-B64A-BFA3-04146123FC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69"/>
            <a:ext cx="2311400" cy="365125"/>
          </a:xfrm>
          <a:prstGeom prst="rect">
            <a:avLst/>
          </a:prstGeom>
        </p:spPr>
        <p:txBody>
          <a:bodyPr/>
          <a:lstStyle/>
          <a:p>
            <a:fld id="{541A3F99-F647-C54D-B5CC-CC56D45F72D3}" type="datetimeFigureOut">
              <a:rPr lang="fr-FR" smtClean="0"/>
              <a:pPr/>
              <a:t>16/10/2015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6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69"/>
            <a:ext cx="2311400" cy="365125"/>
          </a:xfrm>
          <a:prstGeom prst="rect">
            <a:avLst/>
          </a:prstGeom>
        </p:spPr>
        <p:txBody>
          <a:bodyPr/>
          <a:lstStyle/>
          <a:p>
            <a:fld id="{127F2264-836B-B64A-BFA3-04146123FC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PT_fondcou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60537" y="1341442"/>
            <a:ext cx="5302118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8831" y="2924175"/>
            <a:ext cx="5339953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72480" y="6245225"/>
            <a:ext cx="4379691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r>
              <a:rPr lang="en-GB" smtClean="0"/>
              <a:t>Name </a:t>
            </a:r>
            <a:endParaRPr lang="en-GB" dirty="0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Date</a:t>
            </a:r>
            <a:endParaRPr lang="en-GB" dirty="0"/>
          </a:p>
        </p:txBody>
      </p:sp>
      <p:pic>
        <p:nvPicPr>
          <p:cNvPr id="9" name="Picture 8" descr="OECD_TEXT_10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697" y="208403"/>
            <a:ext cx="2134246" cy="10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E4D510-69FB-476D-A6E3-E05495659F07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39" y="1600206"/>
            <a:ext cx="436827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718" y="1600206"/>
            <a:ext cx="43699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6D50A-58EF-4AF4-9A3C-47F05193100D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59A1D4-E5D1-4062-8D7C-72C14B4C5AFB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B55FE-8E0A-48FA-8ED3-E0CBFB3BE16E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21259934">
            <a:off x="33351" y="6267450"/>
            <a:ext cx="65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000">
              <a:solidFill>
                <a:srgbClr val="0079BC"/>
              </a:solidFill>
              <a:latin typeface="HelveticaNeue MediumCond"/>
            </a:endParaRPr>
          </a:p>
        </p:txBody>
      </p:sp>
      <p:pic>
        <p:nvPicPr>
          <p:cNvPr id="8" name="Picture 9" descr="projectionpolaire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674952"/>
            <a:ext cx="55245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logo_final_DEVC-OECD-purpl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9345" y="6429399"/>
            <a:ext cx="10017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280000" cy="46067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990017" y="1000816"/>
            <a:ext cx="7786717" cy="570811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1022416" y="2786430"/>
            <a:ext cx="5857875" cy="7143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Arial Narrow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>
          <a:xfrm>
            <a:off x="990001" y="5144400"/>
            <a:ext cx="3786187" cy="357188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990012" y="5428800"/>
            <a:ext cx="3857625" cy="28575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64530-4265-4F5C-8991-2B71C0B0DE1F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98B0B-85AE-4569-8530-DE1067A87CE9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3382D6-EE73-4683-AA95-051F4020CB4F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3C3999-27A3-4900-AECD-2970D9AE48EF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3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3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6FF4B-4563-4F20-B85C-12122A82ECF8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PT_fondcou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60537" y="1341442"/>
            <a:ext cx="5302118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8832" y="2924175"/>
            <a:ext cx="5339953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72480" y="6245225"/>
            <a:ext cx="4379691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r>
              <a:rPr lang="en-GB" smtClean="0"/>
              <a:t>Name </a:t>
            </a:r>
            <a:endParaRPr lang="en-GB" dirty="0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Date</a:t>
            </a:r>
            <a:endParaRPr lang="en-GB" dirty="0"/>
          </a:p>
        </p:txBody>
      </p:sp>
      <p:pic>
        <p:nvPicPr>
          <p:cNvPr id="9" name="Picture 8" descr="OECD_TEXT_10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697" y="208403"/>
            <a:ext cx="2134246" cy="10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Name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E4D510-69FB-476D-A6E3-E05495659F07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39" y="1600206"/>
            <a:ext cx="436827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718" y="1600206"/>
            <a:ext cx="43699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6D50A-58EF-4AF4-9A3C-47F05193100D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59A1D4-E5D1-4062-8D7C-72C14B4C5AFB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915400" cy="53210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127976" y="2071678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1738289" y="2071678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1127976" y="2643182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738290" y="2643182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127976" y="3214686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1738290" y="3214686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1127976" y="3786190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 b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738290" y="3786190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358775" marR="0" indent="-358775" algn="l" defTabSz="957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1127976" y="4357694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1738290" y="4357694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B55FE-8E0A-48FA-8ED3-E0CBFB3BE16E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64530-4265-4F5C-8991-2B71C0B0DE1F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98B0B-85AE-4569-8530-DE1067A87CE9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3382D6-EE73-4683-AA95-051F4020CB4F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3C3999-27A3-4900-AECD-2970D9AE48EF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3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3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6FF4B-4563-4F20-B85C-12122A82ECF8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PT_fondcou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60537" y="1341442"/>
            <a:ext cx="5302118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8833" y="2924175"/>
            <a:ext cx="5339953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72480" y="6245225"/>
            <a:ext cx="4379691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r>
              <a:rPr lang="en-GB" smtClean="0"/>
              <a:t>Name </a:t>
            </a:r>
            <a:endParaRPr lang="en-GB" dirty="0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Date</a:t>
            </a:r>
            <a:endParaRPr lang="en-GB" dirty="0"/>
          </a:p>
        </p:txBody>
      </p:sp>
      <p:pic>
        <p:nvPicPr>
          <p:cNvPr id="9" name="Picture 8" descr="OECD_TEXT_10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697" y="208403"/>
            <a:ext cx="2134246" cy="10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Name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E4D510-69FB-476D-A6E3-E05495659F07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39" y="1600206"/>
            <a:ext cx="436827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718" y="1600206"/>
            <a:ext cx="43699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6D50A-58EF-4AF4-9A3C-47F05193100D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21259934">
            <a:off x="33351" y="6267450"/>
            <a:ext cx="65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000">
              <a:solidFill>
                <a:srgbClr val="0079BC"/>
              </a:solidFill>
              <a:latin typeface="HelveticaNeue MediumCond"/>
            </a:endParaRPr>
          </a:p>
        </p:txBody>
      </p:sp>
      <p:pic>
        <p:nvPicPr>
          <p:cNvPr id="8" name="Picture 9" descr="projectionpolaire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674952"/>
            <a:ext cx="55245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logo_final_DEVC-OECD-purpl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9345" y="6429399"/>
            <a:ext cx="10017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280000" cy="46067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990015" y="1000816"/>
            <a:ext cx="7786717" cy="570811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1022414" y="2786426"/>
            <a:ext cx="5857875" cy="7143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Arial Narrow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>
          <a:xfrm>
            <a:off x="990001" y="5144400"/>
            <a:ext cx="3786187" cy="357188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990012" y="5428800"/>
            <a:ext cx="3857625" cy="28575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59A1D4-E5D1-4062-8D7C-72C14B4C5AFB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B55FE-8E0A-48FA-8ED3-E0CBFB3BE16E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64530-4265-4F5C-8991-2B71C0B0DE1F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98B0B-85AE-4569-8530-DE1067A87CE9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3382D6-EE73-4683-AA95-051F4020CB4F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3C3999-27A3-4900-AECD-2970D9AE48EF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3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3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6FF4B-4563-4F20-B85C-12122A82ECF8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PT_fondcou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60537" y="1341442"/>
            <a:ext cx="5302118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8834" y="2924175"/>
            <a:ext cx="5339953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72480" y="6245225"/>
            <a:ext cx="4379691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r>
              <a:rPr lang="en-GB" smtClean="0"/>
              <a:t>Name </a:t>
            </a:r>
            <a:endParaRPr lang="en-GB" dirty="0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Date</a:t>
            </a:r>
            <a:endParaRPr lang="en-GB" dirty="0"/>
          </a:p>
        </p:txBody>
      </p:sp>
      <p:pic>
        <p:nvPicPr>
          <p:cNvPr id="9" name="Picture 8" descr="OECD_TEXT_10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697" y="208403"/>
            <a:ext cx="2134246" cy="10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Name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3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E4D510-69FB-476D-A6E3-E05495659F07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915400" cy="53210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127976" y="2071678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1738289" y="2071678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1127976" y="2643182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738290" y="2643182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127976" y="3214686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1738290" y="3214686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1127976" y="3786190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 b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738290" y="3786190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358775" marR="0" indent="-358775" algn="l" defTabSz="957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1127976" y="4357694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1738290" y="4357694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39" y="1600206"/>
            <a:ext cx="436827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718" y="1600206"/>
            <a:ext cx="43699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6D50A-58EF-4AF4-9A3C-47F05193100D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59A1D4-E5D1-4062-8D7C-72C14B4C5AFB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B55FE-8E0A-48FA-8ED3-E0CBFB3BE16E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64530-4265-4F5C-8991-2B71C0B0DE1F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98B0B-85AE-4569-8530-DE1067A87CE9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3382D6-EE73-4683-AA95-051F4020CB4F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3C3999-27A3-4900-AECD-2970D9AE48EF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3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3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6FF4B-4563-4F20-B85C-12122A82ECF8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PT_fondcou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60537" y="1341442"/>
            <a:ext cx="5302118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8835" y="2924175"/>
            <a:ext cx="5339953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72480" y="6245225"/>
            <a:ext cx="4379691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r>
              <a:rPr lang="en-GB" smtClean="0"/>
              <a:t>Name </a:t>
            </a:r>
            <a:endParaRPr lang="en-GB" dirty="0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Date</a:t>
            </a:r>
            <a:endParaRPr lang="en-GB" dirty="0"/>
          </a:p>
        </p:txBody>
      </p:sp>
      <p:pic>
        <p:nvPicPr>
          <p:cNvPr id="9" name="Picture 8" descr="OECD_TEXT_10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697" y="208403"/>
            <a:ext cx="2134246" cy="10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Name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44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69"/>
            <a:ext cx="2311400" cy="365125"/>
          </a:xfrm>
          <a:prstGeom prst="rect">
            <a:avLst/>
          </a:prstGeom>
        </p:spPr>
        <p:txBody>
          <a:bodyPr/>
          <a:lstStyle/>
          <a:p>
            <a:fld id="{6588CDAC-84FE-4237-BBF1-F9937D06A7F0}" type="datetimeFigureOut">
              <a:rPr lang="fr-FR" smtClean="0"/>
              <a:pPr/>
              <a:t>16/10/2015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6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69"/>
            <a:ext cx="2311400" cy="365125"/>
          </a:xfrm>
          <a:prstGeom prst="rect">
            <a:avLst/>
          </a:prstGeom>
        </p:spPr>
        <p:txBody>
          <a:bodyPr/>
          <a:lstStyle/>
          <a:p>
            <a:fld id="{242B486E-2F6D-4E22-8B10-5E9C87B88DB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6354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3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E4D510-69FB-476D-A6E3-E05495659F07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39" y="1600206"/>
            <a:ext cx="436827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718" y="1600206"/>
            <a:ext cx="43699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6D50A-58EF-4AF4-9A3C-47F05193100D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59A1D4-E5D1-4062-8D7C-72C14B4C5AFB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B55FE-8E0A-48FA-8ED3-E0CBFB3BE16E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64530-4265-4F5C-8991-2B71C0B0DE1F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98B0B-85AE-4569-8530-DE1067A87CE9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3382D6-EE73-4683-AA95-051F4020CB4F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3C3999-27A3-4900-AECD-2970D9AE48EF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3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3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6FF4B-4563-4F20-B85C-12122A82ECF8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PT_fondcou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60537" y="1341442"/>
            <a:ext cx="5302118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8836" y="2924175"/>
            <a:ext cx="5339953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72480" y="6245225"/>
            <a:ext cx="4379691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r>
              <a:rPr lang="en-GB" smtClean="0"/>
              <a:t>Name </a:t>
            </a:r>
            <a:endParaRPr lang="en-GB" dirty="0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Date</a:t>
            </a:r>
            <a:endParaRPr lang="en-GB" dirty="0"/>
          </a:p>
        </p:txBody>
      </p:sp>
      <p:pic>
        <p:nvPicPr>
          <p:cNvPr id="9" name="Picture 8" descr="OECD_TEXT_10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697" y="208403"/>
            <a:ext cx="2134246" cy="10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4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73"/>
            <a:ext cx="2311400" cy="365125"/>
          </a:xfrm>
          <a:prstGeom prst="rect">
            <a:avLst/>
          </a:prstGeom>
        </p:spPr>
        <p:txBody>
          <a:bodyPr/>
          <a:lstStyle/>
          <a:p>
            <a:fld id="{6588CDAC-84FE-4237-BBF1-F9937D06A7F0}" type="datetimeFigureOut">
              <a:rPr lang="fr-FR" smtClean="0"/>
              <a:pPr/>
              <a:t>16/10/2015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7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73"/>
            <a:ext cx="2311400" cy="365125"/>
          </a:xfrm>
          <a:prstGeom prst="rect">
            <a:avLst/>
          </a:prstGeom>
        </p:spPr>
        <p:txBody>
          <a:bodyPr/>
          <a:lstStyle/>
          <a:p>
            <a:fld id="{242B486E-2F6D-4E22-8B10-5E9C87B88DB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6354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Name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3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E4D510-69FB-476D-A6E3-E05495659F07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39" y="1600206"/>
            <a:ext cx="436827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718" y="1600206"/>
            <a:ext cx="43699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6D50A-58EF-4AF4-9A3C-47F05193100D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59A1D4-E5D1-4062-8D7C-72C14B4C5AFB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B55FE-8E0A-48FA-8ED3-E0CBFB3BE16E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64530-4265-4F5C-8991-2B71C0B0DE1F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98B0B-85AE-4569-8530-DE1067A87CE9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3382D6-EE73-4683-AA95-051F4020CB4F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3C3999-27A3-4900-AECD-2970D9AE48EF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3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3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6FF4B-4563-4F20-B85C-12122A82ECF8}" type="datetime1">
              <a:rPr lang="en-GB" smtClean="0"/>
              <a:pPr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73"/>
            <a:ext cx="2311400" cy="365125"/>
          </a:xfrm>
          <a:prstGeom prst="rect">
            <a:avLst/>
          </a:prstGeom>
        </p:spPr>
        <p:txBody>
          <a:bodyPr/>
          <a:lstStyle/>
          <a:p>
            <a:fld id="{6588CDAC-84FE-4237-BBF1-F9937D06A7F0}" type="datetimeFigureOut">
              <a:rPr lang="fr-FR" smtClean="0"/>
              <a:pPr/>
              <a:t>16/10/2015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7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73"/>
            <a:ext cx="2311400" cy="365125"/>
          </a:xfrm>
          <a:prstGeom prst="rect">
            <a:avLst/>
          </a:prstGeom>
        </p:spPr>
        <p:txBody>
          <a:bodyPr/>
          <a:lstStyle/>
          <a:p>
            <a:fld id="{242B486E-2F6D-4E22-8B10-5E9C87B88DB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8115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3F99-F647-C54D-B5CC-CC56D45F72D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280000" cy="72547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000" y="1573200"/>
            <a:ext cx="8915400" cy="3768733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 Narrow" pitchFamily="34" charset="0"/>
              </a:defRPr>
            </a:lvl2pPr>
            <a:lvl3pPr>
              <a:buNone/>
              <a:defRPr sz="1800">
                <a:latin typeface="Arial Narrow" pitchFamily="34" charset="0"/>
              </a:defRPr>
            </a:lvl3pPr>
            <a:lvl4pPr>
              <a:buNone/>
              <a:defRPr sz="1800">
                <a:latin typeface="Arial Narrow" pitchFamily="34" charset="0"/>
              </a:defRPr>
            </a:lvl4pPr>
            <a:lvl5pPr marL="1973263" indent="-85725">
              <a:buNone/>
              <a:defRPr sz="1800"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21259934">
            <a:off x="33351" y="6267450"/>
            <a:ext cx="65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000">
              <a:solidFill>
                <a:srgbClr val="0079BC"/>
              </a:solidFill>
              <a:latin typeface="HelveticaNeue MediumCond"/>
            </a:endParaRPr>
          </a:p>
        </p:txBody>
      </p:sp>
      <p:pic>
        <p:nvPicPr>
          <p:cNvPr id="8" name="Picture 9" descr="projectionpolaire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674952"/>
            <a:ext cx="55245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logo_final_DEVC-OECD-purpl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9345" y="6429399"/>
            <a:ext cx="10017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280000" cy="46067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990017" y="1000816"/>
            <a:ext cx="7786717" cy="570811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1022416" y="2786430"/>
            <a:ext cx="5857875" cy="7143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Arial Narrow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>
          <a:xfrm>
            <a:off x="990001" y="5144400"/>
            <a:ext cx="3786187" cy="357188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990012" y="5428800"/>
            <a:ext cx="3857625" cy="28575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915400" cy="53210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127976" y="2071678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1738289" y="2071678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1127976" y="2643182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738290" y="2643182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127976" y="3214686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1738290" y="3214686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1127976" y="3786190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 b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738290" y="3786190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358775" marR="0" indent="-358775" algn="l" defTabSz="957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1127976" y="4357694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1738290" y="4357694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21259934">
            <a:off x="33351" y="6267450"/>
            <a:ext cx="65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000">
              <a:solidFill>
                <a:srgbClr val="0079BC"/>
              </a:solidFill>
              <a:latin typeface="HelveticaNeue MediumCond"/>
            </a:endParaRPr>
          </a:p>
        </p:txBody>
      </p:sp>
      <p:pic>
        <p:nvPicPr>
          <p:cNvPr id="8" name="Picture 9" descr="projectionpolaire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674952"/>
            <a:ext cx="55245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logo_final_DEVC-OECD-purpl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9345" y="6429399"/>
            <a:ext cx="10017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280000" cy="46067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990015" y="1000816"/>
            <a:ext cx="7786717" cy="570811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1022414" y="2786426"/>
            <a:ext cx="5857875" cy="7143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Arial Narrow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>
          <a:xfrm>
            <a:off x="990001" y="5144400"/>
            <a:ext cx="3786187" cy="357188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990012" y="5428800"/>
            <a:ext cx="3857625" cy="28575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915400" cy="53210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127976" y="2071678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1738289" y="2071678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1127976" y="2643182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738290" y="2643182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127976" y="3214686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1738290" y="3214686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1127976" y="3786190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 b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738290" y="3786190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358775" marR="0" indent="-358775" algn="l" defTabSz="957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1127976" y="4357694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1738290" y="4357694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69"/>
            <a:ext cx="2311400" cy="365125"/>
          </a:xfrm>
          <a:prstGeom prst="rect">
            <a:avLst/>
          </a:prstGeom>
        </p:spPr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69"/>
            <a:ext cx="2311400" cy="365125"/>
          </a:xfrm>
          <a:prstGeom prst="rect">
            <a:avLst/>
          </a:prstGeom>
        </p:spPr>
        <p:txBody>
          <a:bodyPr/>
          <a:lstStyle/>
          <a:p>
            <a:fld id="{541A3F99-F647-C54D-B5CC-CC56D45F72D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6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3F99-F647-C54D-B5CC-CC56D45F72D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29704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280000" cy="72547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000" y="1573200"/>
            <a:ext cx="8915400" cy="3768733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 Narrow" pitchFamily="34" charset="0"/>
              </a:defRPr>
            </a:lvl2pPr>
            <a:lvl3pPr>
              <a:buNone/>
              <a:defRPr sz="1800">
                <a:latin typeface="Arial Narrow" pitchFamily="34" charset="0"/>
              </a:defRPr>
            </a:lvl3pPr>
            <a:lvl4pPr>
              <a:buNone/>
              <a:defRPr sz="1800">
                <a:latin typeface="Arial Narrow" pitchFamily="34" charset="0"/>
              </a:defRPr>
            </a:lvl4pPr>
            <a:lvl5pPr marL="1973263" indent="-85725">
              <a:buNone/>
              <a:defRPr sz="1800">
                <a:latin typeface="Arial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0908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21259934">
            <a:off x="33343" y="6267450"/>
            <a:ext cx="65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000">
              <a:solidFill>
                <a:srgbClr val="0079BC"/>
              </a:solidFill>
              <a:latin typeface="HelveticaNeue MediumCond"/>
            </a:endParaRPr>
          </a:p>
        </p:txBody>
      </p:sp>
      <p:pic>
        <p:nvPicPr>
          <p:cNvPr id="8" name="Picture 9" descr="projectionpolaire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674938"/>
            <a:ext cx="55245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logo_final_DEVC-OECD-purpl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9343" y="6429385"/>
            <a:ext cx="10017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280000" cy="46067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990009" y="1000802"/>
            <a:ext cx="7786717" cy="570811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1022408" y="2786416"/>
            <a:ext cx="5857875" cy="7143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Arial Narrow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>
          <a:xfrm>
            <a:off x="990001" y="5144400"/>
            <a:ext cx="3786187" cy="357188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990008" y="5428800"/>
            <a:ext cx="3857625" cy="28575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981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00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9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PT header.pd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906000" cy="122716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6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3F99-F647-C54D-B5CC-CC56D45F72D3}" type="datetimeFigureOut">
              <a:rPr lang="fr-FR" smtClean="0"/>
              <a:pPr/>
              <a:t>16/10/2015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6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6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Image 10" descr="OECD logo en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58200" y="6019816"/>
            <a:ext cx="1320800" cy="6992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746" r:id="rId1"/>
    <p:sldLayoutId id="2147487747" r:id="rId2"/>
    <p:sldLayoutId id="2147487743" r:id="rId3"/>
    <p:sldLayoutId id="2147487735" r:id="rId4"/>
    <p:sldLayoutId id="2147487740" r:id="rId5"/>
    <p:sldLayoutId id="2147487731" r:id="rId6"/>
    <p:sldLayoutId id="2147487840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rgbClr val="005DA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Tx/>
        <a:buNone/>
        <a:defRPr sz="2400" kern="1200">
          <a:solidFill>
            <a:srgbClr val="005DA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0" kern="1200">
          <a:solidFill>
            <a:srgbClr val="005DA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1" kern="1200">
          <a:solidFill>
            <a:srgbClr val="005DA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PT header.pd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906000" cy="122716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3F99-F647-C54D-B5CC-CC56D45F72D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16/10/2015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 10" descr="OECD logo en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58200" y="6019802"/>
            <a:ext cx="1320800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3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04" r:id="rId1"/>
    <p:sldLayoutId id="2147487905" r:id="rId2"/>
    <p:sldLayoutId id="2147487906" r:id="rId3"/>
    <p:sldLayoutId id="2147487907" r:id="rId4"/>
    <p:sldLayoutId id="2147487908" r:id="rId5"/>
    <p:sldLayoutId id="2147487909" r:id="rId6"/>
    <p:sldLayoutId id="2147487910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rgbClr val="005DA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Tx/>
        <a:buNone/>
        <a:defRPr sz="2400" kern="1200">
          <a:solidFill>
            <a:srgbClr val="005DA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0" kern="1200">
          <a:solidFill>
            <a:srgbClr val="005DA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1" kern="1200">
          <a:solidFill>
            <a:srgbClr val="005DA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8"/>
            <a:ext cx="9906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2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50" r:id="rId1"/>
    <p:sldLayoutId id="2147487751" r:id="rId2"/>
    <p:sldLayoutId id="2147487752" r:id="rId3"/>
    <p:sldLayoutId id="2147487753" r:id="rId4"/>
    <p:sldLayoutId id="2147487754" r:id="rId5"/>
    <p:sldLayoutId id="2147487755" r:id="rId6"/>
    <p:sldLayoutId id="2147487756" r:id="rId7"/>
    <p:sldLayoutId id="2147487757" r:id="rId8"/>
    <p:sldLayoutId id="2147487758" r:id="rId9"/>
    <p:sldLayoutId id="2147487759" r:id="rId10"/>
    <p:sldLayoutId id="2147487760" r:id="rId11"/>
    <p:sldLayoutId id="2147487836" r:id="rId12"/>
    <p:sldLayoutId id="2147487837" r:id="rId13"/>
    <p:sldLayoutId id="2147487839" r:id="rId14"/>
    <p:sldLayoutId id="2147487841" r:id="rId15"/>
    <p:sldLayoutId id="214748784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PT_fondslid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6506" y="-2031"/>
            <a:ext cx="890419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52" y="1600206"/>
            <a:ext cx="89033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61513" y="6237312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fld id="{541A3F99-F647-C54D-B5CC-CC56D45F72D3}" type="datetimeFigureOut">
              <a:rPr lang="fr-FR" smtClean="0"/>
              <a:pPr/>
              <a:t>16/10/2015</a:t>
            </a:fld>
            <a:endParaRPr lang="fr-FR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36447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</a:defRPr>
            </a:lvl1pPr>
          </a:lstStyle>
          <a:p>
            <a:endParaRPr lang="fr-FR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364" y="6245225"/>
            <a:ext cx="120729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Picture 10" descr="OECD_10cm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8811" y="6171747"/>
            <a:ext cx="1308981" cy="561600"/>
          </a:xfrm>
          <a:prstGeom prst="rect">
            <a:avLst/>
          </a:prstGeom>
        </p:spPr>
      </p:pic>
      <p:pic>
        <p:nvPicPr>
          <p:cNvPr id="9" name="Imag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8"/>
            <a:ext cx="9906000" cy="68534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762" r:id="rId1"/>
    <p:sldLayoutId id="2147487763" r:id="rId2"/>
    <p:sldLayoutId id="2147487764" r:id="rId3"/>
    <p:sldLayoutId id="2147487765" r:id="rId4"/>
    <p:sldLayoutId id="2147487766" r:id="rId5"/>
    <p:sldLayoutId id="2147487767" r:id="rId6"/>
    <p:sldLayoutId id="2147487768" r:id="rId7"/>
    <p:sldLayoutId id="2147487769" r:id="rId8"/>
    <p:sldLayoutId id="2147487770" r:id="rId9"/>
    <p:sldLayoutId id="2147487771" r:id="rId10"/>
    <p:sldLayoutId id="21474877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PT_fondslid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6506" y="-2031"/>
            <a:ext cx="890419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53" y="1600206"/>
            <a:ext cx="89033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61513" y="6237312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fld id="{541A3F99-F647-C54D-B5CC-CC56D45F72D3}" type="datetimeFigureOut">
              <a:rPr lang="fr-FR" smtClean="0"/>
              <a:pPr/>
              <a:t>16/10/2015</a:t>
            </a:fld>
            <a:endParaRPr lang="fr-FR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36447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</a:defRPr>
            </a:lvl1pPr>
          </a:lstStyle>
          <a:p>
            <a:endParaRPr lang="fr-FR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364" y="6245225"/>
            <a:ext cx="120729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Picture 10" descr="OECD_10cm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8811" y="6171747"/>
            <a:ext cx="1308981" cy="561600"/>
          </a:xfrm>
          <a:prstGeom prst="rect">
            <a:avLst/>
          </a:prstGeom>
        </p:spPr>
      </p:pic>
      <p:pic>
        <p:nvPicPr>
          <p:cNvPr id="9" name="Imag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8"/>
            <a:ext cx="9906000" cy="68534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774" r:id="rId1"/>
    <p:sldLayoutId id="2147487775" r:id="rId2"/>
    <p:sldLayoutId id="2147487776" r:id="rId3"/>
    <p:sldLayoutId id="2147487777" r:id="rId4"/>
    <p:sldLayoutId id="2147487778" r:id="rId5"/>
    <p:sldLayoutId id="2147487779" r:id="rId6"/>
    <p:sldLayoutId id="2147487780" r:id="rId7"/>
    <p:sldLayoutId id="2147487781" r:id="rId8"/>
    <p:sldLayoutId id="2147487782" r:id="rId9"/>
    <p:sldLayoutId id="2147487783" r:id="rId10"/>
    <p:sldLayoutId id="214748778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PT_fondslid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6506" y="-2031"/>
            <a:ext cx="890419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54" y="1600206"/>
            <a:ext cx="89033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61513" y="6237312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fld id="{541A3F99-F647-C54D-B5CC-CC56D45F72D3}" type="datetimeFigureOut">
              <a:rPr lang="fr-FR" smtClean="0"/>
              <a:pPr/>
              <a:t>16/10/2015</a:t>
            </a:fld>
            <a:endParaRPr lang="fr-FR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36447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</a:defRPr>
            </a:lvl1pPr>
          </a:lstStyle>
          <a:p>
            <a:endParaRPr lang="fr-FR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364" y="6245225"/>
            <a:ext cx="120729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Picture 10" descr="OECD_10cm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8811" y="6171747"/>
            <a:ext cx="1308981" cy="561600"/>
          </a:xfrm>
          <a:prstGeom prst="rect">
            <a:avLst/>
          </a:prstGeom>
        </p:spPr>
      </p:pic>
      <p:pic>
        <p:nvPicPr>
          <p:cNvPr id="9" name="Imag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8"/>
            <a:ext cx="9906000" cy="68534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786" r:id="rId1"/>
    <p:sldLayoutId id="2147487787" r:id="rId2"/>
    <p:sldLayoutId id="2147487788" r:id="rId3"/>
    <p:sldLayoutId id="2147487789" r:id="rId4"/>
    <p:sldLayoutId id="2147487790" r:id="rId5"/>
    <p:sldLayoutId id="2147487791" r:id="rId6"/>
    <p:sldLayoutId id="2147487792" r:id="rId7"/>
    <p:sldLayoutId id="2147487793" r:id="rId8"/>
    <p:sldLayoutId id="2147487794" r:id="rId9"/>
    <p:sldLayoutId id="2147487795" r:id="rId10"/>
    <p:sldLayoutId id="21474877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PT_fondslid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6506" y="-2031"/>
            <a:ext cx="890419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55" y="1600206"/>
            <a:ext cx="89033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61513" y="6237312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fld id="{541A3F99-F647-C54D-B5CC-CC56D45F72D3}" type="datetimeFigureOut">
              <a:rPr lang="fr-FR" smtClean="0"/>
              <a:pPr/>
              <a:t>16/10/2015</a:t>
            </a:fld>
            <a:endParaRPr lang="fr-FR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36447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</a:defRPr>
            </a:lvl1pPr>
          </a:lstStyle>
          <a:p>
            <a:endParaRPr lang="fr-FR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364" y="6245225"/>
            <a:ext cx="120729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Picture 10" descr="OECD_10cm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8811" y="6171747"/>
            <a:ext cx="1308981" cy="561600"/>
          </a:xfrm>
          <a:prstGeom prst="rect">
            <a:avLst/>
          </a:prstGeom>
        </p:spPr>
      </p:pic>
      <p:pic>
        <p:nvPicPr>
          <p:cNvPr id="9" name="Imag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8"/>
            <a:ext cx="9906000" cy="68534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798" r:id="rId1"/>
    <p:sldLayoutId id="2147487799" r:id="rId2"/>
    <p:sldLayoutId id="2147487800" r:id="rId3"/>
    <p:sldLayoutId id="2147487801" r:id="rId4"/>
    <p:sldLayoutId id="2147487802" r:id="rId5"/>
    <p:sldLayoutId id="2147487803" r:id="rId6"/>
    <p:sldLayoutId id="2147487804" r:id="rId7"/>
    <p:sldLayoutId id="2147487805" r:id="rId8"/>
    <p:sldLayoutId id="2147487806" r:id="rId9"/>
    <p:sldLayoutId id="2147487807" r:id="rId10"/>
    <p:sldLayoutId id="214748780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PT_fondslid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6506" y="-2031"/>
            <a:ext cx="890419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56" y="1600206"/>
            <a:ext cx="89033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61513" y="6237312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fld id="{541A3F99-F647-C54D-B5CC-CC56D45F72D3}" type="datetimeFigureOut">
              <a:rPr lang="fr-FR" smtClean="0"/>
              <a:pPr/>
              <a:t>16/10/2015</a:t>
            </a:fld>
            <a:endParaRPr lang="fr-FR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36447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</a:defRPr>
            </a:lvl1pPr>
          </a:lstStyle>
          <a:p>
            <a:endParaRPr lang="fr-FR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364" y="6245225"/>
            <a:ext cx="120729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Picture 10" descr="OECD_10cm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8811" y="6171747"/>
            <a:ext cx="1308981" cy="561600"/>
          </a:xfrm>
          <a:prstGeom prst="rect">
            <a:avLst/>
          </a:prstGeom>
        </p:spPr>
      </p:pic>
      <p:pic>
        <p:nvPicPr>
          <p:cNvPr id="9" name="Imag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8"/>
            <a:ext cx="9906000" cy="68534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10" r:id="rId1"/>
    <p:sldLayoutId id="2147487811" r:id="rId2"/>
    <p:sldLayoutId id="2147487812" r:id="rId3"/>
    <p:sldLayoutId id="2147487813" r:id="rId4"/>
    <p:sldLayoutId id="2147487814" r:id="rId5"/>
    <p:sldLayoutId id="2147487815" r:id="rId6"/>
    <p:sldLayoutId id="2147487816" r:id="rId7"/>
    <p:sldLayoutId id="2147487817" r:id="rId8"/>
    <p:sldLayoutId id="2147487818" r:id="rId9"/>
    <p:sldLayoutId id="2147487819" r:id="rId10"/>
    <p:sldLayoutId id="214748782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PT_fondslid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6506" y="-2031"/>
            <a:ext cx="890419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57" y="1600206"/>
            <a:ext cx="89033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61513" y="6237312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fld id="{541A3F99-F647-C54D-B5CC-CC56D45F72D3}" type="datetimeFigureOut">
              <a:rPr lang="fr-FR" smtClean="0"/>
              <a:pPr/>
              <a:t>16/10/2015</a:t>
            </a:fld>
            <a:endParaRPr lang="fr-FR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36447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</a:defRPr>
            </a:lvl1pPr>
          </a:lstStyle>
          <a:p>
            <a:endParaRPr lang="fr-FR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364" y="6245225"/>
            <a:ext cx="120729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Picture 10" descr="OECD_10cm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8811" y="6171747"/>
            <a:ext cx="1308981" cy="561600"/>
          </a:xfrm>
          <a:prstGeom prst="rect">
            <a:avLst/>
          </a:prstGeom>
        </p:spPr>
      </p:pic>
      <p:pic>
        <p:nvPicPr>
          <p:cNvPr id="9" name="Imag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8"/>
            <a:ext cx="9906000" cy="68534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22" r:id="rId1"/>
    <p:sldLayoutId id="2147487823" r:id="rId2"/>
    <p:sldLayoutId id="2147487824" r:id="rId3"/>
    <p:sldLayoutId id="2147487825" r:id="rId4"/>
    <p:sldLayoutId id="2147487826" r:id="rId5"/>
    <p:sldLayoutId id="2147487827" r:id="rId6"/>
    <p:sldLayoutId id="2147487828" r:id="rId7"/>
    <p:sldLayoutId id="2147487829" r:id="rId8"/>
    <p:sldLayoutId id="2147487830" r:id="rId9"/>
    <p:sldLayoutId id="2147487831" r:id="rId10"/>
    <p:sldLayoutId id="21474878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PT header.pd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906000" cy="122716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6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3F99-F647-C54D-B5CC-CC56D45F72D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16/10/2015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6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6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 10" descr="OECD logo en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58200" y="6019816"/>
            <a:ext cx="1320800" cy="6992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45" r:id="rId1"/>
    <p:sldLayoutId id="2147487847" r:id="rId2"/>
    <p:sldLayoutId id="2147487849" r:id="rId3"/>
    <p:sldLayoutId id="2147487850" r:id="rId4"/>
    <p:sldLayoutId id="2147487851" r:id="rId5"/>
    <p:sldLayoutId id="2147487852" r:id="rId6"/>
    <p:sldLayoutId id="2147487854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rgbClr val="005DA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Tx/>
        <a:buNone/>
        <a:defRPr sz="2400" kern="1200">
          <a:solidFill>
            <a:srgbClr val="005DA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0" kern="1200">
          <a:solidFill>
            <a:srgbClr val="005DA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1" kern="1200">
          <a:solidFill>
            <a:srgbClr val="005DA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1.xml"/><Relationship Id="rId6" Type="http://schemas.openxmlformats.org/officeDocument/2006/relationships/chart" Target="../charts/chart2.xml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v_logo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657600"/>
            <a:ext cx="167640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382000" y="5943600"/>
            <a:ext cx="152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81000" y="1339840"/>
            <a:ext cx="89916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 smtClean="0">
                <a:solidFill>
                  <a:schemeClr val="tx2"/>
                </a:solidFill>
                <a:latin typeface="+mj-lt"/>
              </a:rPr>
              <a:t>Operationalising a dashboard of indicators for measuring policy and institutional coherence for migration and development</a:t>
            </a:r>
            <a:endParaRPr lang="en-GB" sz="35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Sous-titre 4"/>
          <p:cNvSpPr txBox="1">
            <a:spLocks/>
          </p:cNvSpPr>
          <p:nvPr/>
        </p:nvSpPr>
        <p:spPr>
          <a:xfrm>
            <a:off x="7" y="5562600"/>
            <a:ext cx="6096000" cy="1295400"/>
          </a:xfrm>
          <a:prstGeom prst="rect">
            <a:avLst/>
          </a:prstGeo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Global Forum on Migration and Development</a:t>
            </a:r>
          </a:p>
          <a:p>
            <a:pPr lvl="0" fontAlgn="auto"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Platform for Partnerships</a:t>
            </a:r>
          </a:p>
          <a:p>
            <a:pPr lvl="0" fontAlgn="auto"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Friday, 16 October 2015</a:t>
            </a:r>
          </a:p>
        </p:txBody>
      </p:sp>
      <p:pic>
        <p:nvPicPr>
          <p:cNvPr id="1026" name="Picture 2" descr="http://mgsog.merit.unu.edu/images/empty_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gsog.merit.unu.edu/images/empty_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gsog.merit.unu.edu/images/empty_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21308"/>
            <a:ext cx="2286000" cy="879143"/>
          </a:xfrm>
          <a:prstGeom prst="rect">
            <a:avLst/>
          </a:prstGeom>
        </p:spPr>
      </p:pic>
      <p:pic>
        <p:nvPicPr>
          <p:cNvPr id="16" name="Picture 15" descr="knomad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6000" y="0"/>
            <a:ext cx="3810000" cy="1257869"/>
          </a:xfrm>
          <a:prstGeom prst="rect">
            <a:avLst/>
          </a:prstGeom>
        </p:spPr>
      </p:pic>
      <p:pic>
        <p:nvPicPr>
          <p:cNvPr id="13" name="Picture 12" descr="C:\Users\Sarah.Rosengaertner\AppData\Local\Microsoft\Windows\Temporary Internet Files\Content.Outlook\QHGBJOBX\image001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67328"/>
            <a:ext cx="1219193" cy="1870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3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382000" y="5943600"/>
            <a:ext cx="152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4" name="Picture 13" descr="knoma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0"/>
            <a:ext cx="3731526" cy="1295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7"/>
            <a:ext cx="6096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Presenting results</a:t>
            </a:r>
            <a:endParaRPr lang="en-GB" sz="3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3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704" y="1524011"/>
            <a:ext cx="9220200" cy="4600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GB" sz="3500" b="1" dirty="0" smtClean="0">
                <a:solidFill>
                  <a:schemeClr val="tx2"/>
                </a:solidFill>
                <a:latin typeface="+mj-lt"/>
              </a:rPr>
              <a:t>Two</a:t>
            </a:r>
            <a:r>
              <a:rPr lang="en-GB" sz="35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3500" b="1" dirty="0" smtClean="0">
                <a:solidFill>
                  <a:schemeClr val="tx2"/>
                </a:solidFill>
                <a:latin typeface="+mj-lt"/>
              </a:rPr>
              <a:t>dashboards</a:t>
            </a:r>
          </a:p>
          <a:p>
            <a:pPr marL="914400" lvl="1" indent="-457200">
              <a:lnSpc>
                <a:spcPct val="135000"/>
              </a:lnSpc>
              <a:buFont typeface="Wingdings" panose="05000000000000000000" pitchFamily="2" charset="2"/>
              <a:buChar char="v"/>
            </a:pPr>
            <a:r>
              <a:rPr lang="en-GB" sz="2600" b="1" dirty="0">
                <a:solidFill>
                  <a:srgbClr val="C00000"/>
                </a:solidFill>
                <a:latin typeface="+mj-lt"/>
              </a:rPr>
              <a:t>c</a:t>
            </a:r>
            <a:r>
              <a:rPr lang="en-GB" sz="2600" b="1" dirty="0" smtClean="0">
                <a:solidFill>
                  <a:srgbClr val="C00000"/>
                </a:solidFill>
                <a:latin typeface="+mj-lt"/>
              </a:rPr>
              <a:t>ountries of origin</a:t>
            </a:r>
          </a:p>
          <a:p>
            <a:pPr marL="914400" lvl="1" indent="-457200">
              <a:lnSpc>
                <a:spcPct val="135000"/>
              </a:lnSpc>
              <a:buFont typeface="Wingdings" panose="05000000000000000000" pitchFamily="2" charset="2"/>
              <a:buChar char="v"/>
            </a:pPr>
            <a:r>
              <a:rPr lang="en-GB" sz="2600" b="1" dirty="0">
                <a:solidFill>
                  <a:srgbClr val="C00000"/>
                </a:solidFill>
                <a:latin typeface="+mj-lt"/>
              </a:rPr>
              <a:t>c</a:t>
            </a:r>
            <a:r>
              <a:rPr lang="en-GB" sz="2600" b="1" dirty="0" smtClean="0">
                <a:solidFill>
                  <a:srgbClr val="C00000"/>
                </a:solidFill>
                <a:latin typeface="+mj-lt"/>
              </a:rPr>
              <a:t>ountries of destination </a:t>
            </a:r>
            <a:endParaRPr lang="en-GB" sz="2600" b="1" dirty="0">
              <a:solidFill>
                <a:srgbClr val="C00000"/>
              </a:solidFill>
              <a:latin typeface="+mj-lt"/>
            </a:endParaRPr>
          </a:p>
          <a:p>
            <a:pPr lvl="0">
              <a:lnSpc>
                <a:spcPct val="135000"/>
              </a:lnSpc>
            </a:pPr>
            <a:endParaRPr lang="en-GB" sz="2600" dirty="0">
              <a:solidFill>
                <a:schemeClr val="tx2"/>
              </a:solidFill>
              <a:latin typeface="+mj-lt"/>
            </a:endParaRPr>
          </a:p>
          <a:p>
            <a:pPr lvl="0">
              <a:lnSpc>
                <a:spcPct val="135000"/>
              </a:lnSpc>
            </a:pPr>
            <a:r>
              <a:rPr lang="en-GB" sz="3000" b="1" dirty="0" smtClean="0">
                <a:solidFill>
                  <a:schemeClr val="tx2"/>
                </a:solidFill>
                <a:latin typeface="+mj-lt"/>
              </a:rPr>
              <a:t>Two methods for presenting results</a:t>
            </a:r>
          </a:p>
          <a:p>
            <a:pPr marL="914400" lvl="1" indent="-45720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en-GB" sz="2600" b="1" dirty="0" smtClean="0">
                <a:solidFill>
                  <a:srgbClr val="C00000"/>
                </a:solidFill>
                <a:latin typeface="+mj-lt"/>
              </a:rPr>
              <a:t>Radar charts</a:t>
            </a:r>
          </a:p>
          <a:p>
            <a:pPr marL="914400" lvl="1" indent="-45720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en-GB" sz="2600" b="1" dirty="0" smtClean="0">
                <a:solidFill>
                  <a:srgbClr val="C00000"/>
                </a:solidFill>
                <a:latin typeface="+mj-lt"/>
              </a:rPr>
              <a:t>Traffic lights</a:t>
            </a:r>
            <a:endParaRPr lang="en-GB" sz="2600" b="1" dirty="0">
              <a:solidFill>
                <a:srgbClr val="C00000"/>
              </a:solidFill>
              <a:latin typeface="+mj-lt"/>
            </a:endParaRPr>
          </a:p>
          <a:p>
            <a:pPr lvl="1">
              <a:lnSpc>
                <a:spcPct val="135000"/>
              </a:lnSpc>
            </a:pPr>
            <a:endParaRPr lang="en-GB" sz="2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78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145589"/>
              </p:ext>
            </p:extLst>
          </p:nvPr>
        </p:nvGraphicFramePr>
        <p:xfrm>
          <a:off x="4670377" y="1524000"/>
          <a:ext cx="5591175" cy="594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>
          <a:xfrm>
            <a:off x="8382000" y="5943600"/>
            <a:ext cx="152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4" name="Picture 13" descr="knomad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2200" y="0"/>
            <a:ext cx="3731526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9800" y="1778913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chemeClr val="accent2"/>
                </a:solidFill>
                <a:latin typeface="+mj-lt"/>
              </a:rPr>
              <a:t>Countries of origin</a:t>
            </a:r>
            <a:endParaRPr lang="en-GB" sz="22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0"/>
            <a:ext cx="1371600" cy="61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104813"/>
              </p:ext>
            </p:extLst>
          </p:nvPr>
        </p:nvGraphicFramePr>
        <p:xfrm>
          <a:off x="-38100" y="536813"/>
          <a:ext cx="5410200" cy="586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69062" y="5181600"/>
            <a:ext cx="3979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chemeClr val="tx2"/>
                </a:solidFill>
                <a:latin typeface="+mj-lt"/>
              </a:rPr>
              <a:t>Countries of destination</a:t>
            </a:r>
            <a:endParaRPr lang="en-GB" sz="2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5358825"/>
            <a:ext cx="1676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C00000"/>
                </a:solidFill>
                <a:latin typeface="+mn-lt"/>
                <a:ea typeface="+mn-ea"/>
              </a:rPr>
              <a:t>Migrants</a:t>
            </a:r>
            <a:r>
              <a:rPr lang="en-GB" sz="1600" b="1" dirty="0" smtClean="0">
                <a:solidFill>
                  <a:schemeClr val="accent2"/>
                </a:solidFill>
                <a:latin typeface="+mj-lt"/>
              </a:rPr>
              <a:t>’ </a:t>
            </a:r>
          </a:p>
          <a:p>
            <a:pPr algn="ctr"/>
            <a:r>
              <a:rPr lang="en-GB" sz="1600" b="1" dirty="0" smtClean="0">
                <a:solidFill>
                  <a:schemeClr val="accent2"/>
                </a:solidFill>
                <a:latin typeface="+mj-lt"/>
              </a:rPr>
              <a:t>(</a:t>
            </a:r>
            <a:r>
              <a:rPr lang="en-GB" sz="1600" dirty="0">
                <a:solidFill>
                  <a:srgbClr val="C00000"/>
                </a:solidFill>
                <a:latin typeface="+mn-lt"/>
                <a:ea typeface="+mn-ea"/>
              </a:rPr>
              <a:t>re)integration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7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Presenting results</a:t>
            </a:r>
            <a:endParaRPr lang="en-GB" sz="3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Option 1: Radar charts </a:t>
            </a:r>
          </a:p>
          <a:p>
            <a:endParaRPr lang="en-GB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3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448732" y="5721206"/>
            <a:ext cx="485468" cy="4447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2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96205" y="5715000"/>
            <a:ext cx="2209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6200" y="7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Presenting results</a:t>
            </a:r>
          </a:p>
          <a:p>
            <a:r>
              <a:rPr lang="en-GB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Option 2: Traffic lights</a:t>
            </a:r>
            <a:endParaRPr lang="en-GB" sz="3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0999" y="5715014"/>
            <a:ext cx="190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 descr="knoma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199" y="0"/>
            <a:ext cx="3731527" cy="12954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882751"/>
              </p:ext>
            </p:extLst>
          </p:nvPr>
        </p:nvGraphicFramePr>
        <p:xfrm>
          <a:off x="304800" y="3124200"/>
          <a:ext cx="93726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432"/>
                <a:gridCol w="1588034"/>
                <a:gridCol w="1429230"/>
                <a:gridCol w="1270427"/>
                <a:gridCol w="1905640"/>
                <a:gridCol w="1746837"/>
              </a:tblGrid>
              <a:tr h="6858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Institutional coherence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Reducing costs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Migrants’ rights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(Re)integration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Development impact</a:t>
                      </a:r>
                      <a:endParaRPr lang="en-GB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GB" sz="2000" i="1" baseline="0" dirty="0" smtClean="0"/>
                        <a:t>Country </a:t>
                      </a:r>
                      <a:r>
                        <a:rPr lang="en-GB" sz="2000" i="1" dirty="0" smtClean="0"/>
                        <a:t> A</a:t>
                      </a:r>
                      <a:endParaRPr lang="en-GB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1" dirty="0" smtClean="0"/>
                        <a:t>Country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GB" sz="2000" i="1" dirty="0" smtClean="0"/>
                        <a:t>Country C</a:t>
                      </a:r>
                      <a:endParaRPr lang="en-GB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GB" sz="2000" i="1" dirty="0" smtClean="0"/>
                        <a:t>Country D</a:t>
                      </a:r>
                      <a:endParaRPr lang="en-GB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GB" sz="2000" i="1" dirty="0" smtClean="0"/>
                        <a:t>Country E</a:t>
                      </a:r>
                      <a:endParaRPr lang="en-GB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753226"/>
              </p:ext>
            </p:extLst>
          </p:nvPr>
        </p:nvGraphicFramePr>
        <p:xfrm>
          <a:off x="2133600" y="2209800"/>
          <a:ext cx="5257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</a:tblGrid>
              <a:tr h="609600">
                <a:tc>
                  <a:txBody>
                    <a:bodyPr/>
                    <a:lstStyle/>
                    <a:p>
                      <a:pPr marL="0" indent="0" algn="ctr">
                        <a:buFont typeface="Wingdings"/>
                        <a:buNone/>
                      </a:pPr>
                      <a:r>
                        <a:rPr lang="en-GB" sz="25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r>
                        <a:rPr lang="en-GB" sz="2500" dirty="0" smtClean="0">
                          <a:solidFill>
                            <a:schemeClr val="tx1"/>
                          </a:solidFill>
                        </a:rPr>
                        <a:t> - 49</a:t>
                      </a:r>
                      <a:endParaRPr lang="en-GB" sz="2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en-GB" sz="2500" baseline="0" dirty="0" smtClean="0">
                          <a:solidFill>
                            <a:schemeClr val="tx1"/>
                          </a:solidFill>
                        </a:rPr>
                        <a:t> - 79 </a:t>
                      </a:r>
                      <a:endParaRPr lang="en-GB" sz="2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u="none" baseline="0" dirty="0" smtClean="0">
                          <a:solidFill>
                            <a:schemeClr val="tx1"/>
                          </a:solidFill>
                        </a:rPr>
                        <a:t>80 -</a:t>
                      </a:r>
                      <a:r>
                        <a:rPr lang="en-GB" sz="2500" baseline="0" dirty="0" smtClean="0">
                          <a:solidFill>
                            <a:schemeClr val="tx1"/>
                          </a:solidFill>
                        </a:rPr>
                        <a:t> 100</a:t>
                      </a:r>
                      <a:r>
                        <a:rPr lang="en-GB" sz="2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" name="Sous-titre 4"/>
          <p:cNvSpPr txBox="1">
            <a:spLocks/>
          </p:cNvSpPr>
          <p:nvPr/>
        </p:nvSpPr>
        <p:spPr>
          <a:xfrm>
            <a:off x="73742" y="1447800"/>
            <a:ext cx="9829984" cy="1143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Courier New"/>
              <a:buNone/>
              <a:defRPr sz="1800" kern="1200">
                <a:solidFill>
                  <a:srgbClr val="005DA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rgbClr val="005DA3"/>
                </a:solidFill>
                <a:latin typeface="Arial Narrow" pitchFamily="34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Courier New"/>
              <a:buNone/>
              <a:defRPr sz="1800" b="0" i="0" kern="1200">
                <a:solidFill>
                  <a:srgbClr val="005DA3"/>
                </a:solidFill>
                <a:latin typeface="Arial Narrow" pitchFamily="34" charset="0"/>
                <a:ea typeface="+mn-ea"/>
                <a:cs typeface="Arial"/>
              </a:defRPr>
            </a:lvl4pPr>
            <a:lvl5pPr marL="1973263" indent="-85725" algn="l" defTabSz="457200" rtl="0" eaLnBrk="1" latinLnBrk="0" hangingPunct="1">
              <a:spcBef>
                <a:spcPct val="20000"/>
              </a:spcBef>
              <a:buFont typeface="Courier New"/>
              <a:buNone/>
              <a:defRPr sz="1800" b="0" i="1" kern="1200">
                <a:solidFill>
                  <a:srgbClr val="005DA3"/>
                </a:solidFill>
                <a:latin typeface="Arial Narrow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600"/>
              </a:spcAft>
            </a:pPr>
            <a:r>
              <a:rPr lang="en-GB" sz="3000" dirty="0" smtClean="0">
                <a:latin typeface="+mj-lt"/>
                <a:ea typeface="MS PGothic" pitchFamily="34" charset="-128"/>
                <a:cs typeface="+mn-cs"/>
              </a:rPr>
              <a:t>Countries of origin</a:t>
            </a:r>
          </a:p>
        </p:txBody>
      </p:sp>
    </p:spTree>
    <p:extLst>
      <p:ext uri="{BB962C8B-B14F-4D97-AF65-F5344CB8AC3E}">
        <p14:creationId xmlns:p14="http://schemas.microsoft.com/office/powerpoint/2010/main" val="39224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382000" y="5943600"/>
            <a:ext cx="152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4" name="Picture 13" descr="knoma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0"/>
            <a:ext cx="3731526" cy="1295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7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Moving forward</a:t>
            </a:r>
          </a:p>
          <a:p>
            <a:r>
              <a:rPr lang="en-GB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Next steps</a:t>
            </a:r>
          </a:p>
          <a:p>
            <a:endParaRPr lang="en-GB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3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52630874"/>
              </p:ext>
            </p:extLst>
          </p:nvPr>
        </p:nvGraphicFramePr>
        <p:xfrm>
          <a:off x="152400" y="1295400"/>
          <a:ext cx="9448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34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v_logo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657600"/>
            <a:ext cx="167640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382000" y="5943600"/>
            <a:ext cx="152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81000" y="1914436"/>
            <a:ext cx="8991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 smtClean="0">
                <a:solidFill>
                  <a:schemeClr val="tx2"/>
                </a:solidFill>
                <a:latin typeface="+mj-lt"/>
              </a:rPr>
              <a:t>Thank you</a:t>
            </a:r>
            <a:endParaRPr lang="en-GB" sz="35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Sous-titre 4"/>
          <p:cNvSpPr txBox="1">
            <a:spLocks/>
          </p:cNvSpPr>
          <p:nvPr/>
        </p:nvSpPr>
        <p:spPr>
          <a:xfrm>
            <a:off x="7" y="5562600"/>
            <a:ext cx="6096000" cy="1295400"/>
          </a:xfrm>
          <a:prstGeom prst="rect">
            <a:avLst/>
          </a:prstGeo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Global Forum on Migration and Development</a:t>
            </a:r>
          </a:p>
          <a:p>
            <a:pPr lvl="0" fontAlgn="auto"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Platform for Partnerships</a:t>
            </a:r>
          </a:p>
          <a:p>
            <a:pPr lvl="0" fontAlgn="auto"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Friday, 16 October 2015</a:t>
            </a:r>
          </a:p>
        </p:txBody>
      </p:sp>
      <p:pic>
        <p:nvPicPr>
          <p:cNvPr id="1026" name="Picture 2" descr="http://mgsog.merit.unu.edu/images/empty_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gsog.merit.unu.edu/images/empty_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gsog.merit.unu.edu/images/empty_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21308"/>
            <a:ext cx="2286000" cy="879143"/>
          </a:xfrm>
          <a:prstGeom prst="rect">
            <a:avLst/>
          </a:prstGeom>
        </p:spPr>
      </p:pic>
      <p:pic>
        <p:nvPicPr>
          <p:cNvPr id="16" name="Picture 15" descr="knomad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6000" y="0"/>
            <a:ext cx="3810000" cy="1257869"/>
          </a:xfrm>
          <a:prstGeom prst="rect">
            <a:avLst/>
          </a:prstGeom>
        </p:spPr>
      </p:pic>
      <p:pic>
        <p:nvPicPr>
          <p:cNvPr id="13" name="Picture 12" descr="C:\Users\Sarah.Rosengaertner\AppData\Local\Microsoft\Windows\Temporary Internet Files\Content.Outlook\QHGBJOBX\image001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67328"/>
            <a:ext cx="1219193" cy="1870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1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" y="7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dashboard of indicators </a:t>
            </a:r>
            <a:r>
              <a:rPr lang="en-GB" sz="3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GB" sz="3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bjectives</a:t>
            </a:r>
            <a:endParaRPr lang="en-GB" sz="3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0999" y="5715014"/>
            <a:ext cx="190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902754"/>
            <a:ext cx="9525000" cy="426944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chemeClr val="tx2"/>
                </a:solidFill>
                <a:latin typeface="+mj-lt"/>
              </a:rPr>
              <a:t>E</a:t>
            </a:r>
            <a:r>
              <a:rPr lang="en-GB" sz="3000" b="1" dirty="0" smtClean="0">
                <a:solidFill>
                  <a:schemeClr val="tx2"/>
                </a:solidFill>
                <a:latin typeface="+mj-lt"/>
              </a:rPr>
              <a:t>ncourage</a:t>
            </a:r>
            <a:r>
              <a:rPr lang="en-GB" sz="3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3000" dirty="0">
                <a:solidFill>
                  <a:schemeClr val="tx2"/>
                </a:solidFill>
                <a:latin typeface="+mj-lt"/>
              </a:rPr>
              <a:t>policy makers to </a:t>
            </a:r>
            <a:r>
              <a:rPr lang="en-GB" sz="3000" b="1" dirty="0">
                <a:solidFill>
                  <a:srgbClr val="C00000"/>
                </a:solidFill>
                <a:latin typeface="+mj-lt"/>
              </a:rPr>
              <a:t>reflect on their own </a:t>
            </a:r>
            <a:r>
              <a:rPr lang="en-GB" sz="3000" b="1" dirty="0" smtClean="0">
                <a:solidFill>
                  <a:srgbClr val="C00000"/>
                </a:solidFill>
                <a:latin typeface="+mj-lt"/>
              </a:rPr>
              <a:t>context</a:t>
            </a:r>
          </a:p>
          <a:p>
            <a:pPr marL="0" indent="0"/>
            <a:endParaRPr lang="en-GB" sz="1000" dirty="0" smtClean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chemeClr val="tx2"/>
                </a:solidFill>
                <a:latin typeface="+mj-lt"/>
              </a:rPr>
              <a:t>E</a:t>
            </a:r>
            <a:r>
              <a:rPr lang="en-GB" sz="3000" b="1" dirty="0" smtClean="0">
                <a:solidFill>
                  <a:schemeClr val="tx2"/>
                </a:solidFill>
                <a:latin typeface="+mj-lt"/>
              </a:rPr>
              <a:t>nable</a:t>
            </a:r>
            <a:r>
              <a:rPr lang="en-GB" sz="3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3000" b="1" dirty="0" smtClean="0">
                <a:solidFill>
                  <a:srgbClr val="C00000"/>
                </a:solidFill>
                <a:latin typeface="+mj-lt"/>
              </a:rPr>
              <a:t>critical self-assessment </a:t>
            </a:r>
            <a:r>
              <a:rPr lang="en-GB" sz="3000" dirty="0" smtClean="0">
                <a:solidFill>
                  <a:schemeClr val="tx2"/>
                </a:solidFill>
                <a:latin typeface="+mj-lt"/>
              </a:rPr>
              <a:t>of policy coherence</a:t>
            </a:r>
          </a:p>
          <a:p>
            <a:pPr marL="0" indent="0"/>
            <a:endParaRPr lang="en-GB" sz="1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1" dirty="0" smtClean="0">
                <a:solidFill>
                  <a:schemeClr val="tx2"/>
                </a:solidFill>
                <a:latin typeface="+mj-lt"/>
              </a:rPr>
              <a:t>Identify</a:t>
            </a:r>
            <a:r>
              <a:rPr lang="en-GB" sz="3000" dirty="0" smtClean="0">
                <a:latin typeface="+mj-lt"/>
              </a:rPr>
              <a:t> </a:t>
            </a:r>
            <a:r>
              <a:rPr lang="en-GB" sz="3000" b="1" dirty="0">
                <a:solidFill>
                  <a:srgbClr val="C00000"/>
                </a:solidFill>
                <a:latin typeface="+mj-lt"/>
              </a:rPr>
              <a:t>areas for </a:t>
            </a:r>
            <a:r>
              <a:rPr lang="en-GB" sz="3000" b="1" dirty="0" smtClean="0">
                <a:solidFill>
                  <a:srgbClr val="C00000"/>
                </a:solidFill>
                <a:latin typeface="+mj-lt"/>
              </a:rPr>
              <a:t>improvement</a:t>
            </a:r>
          </a:p>
          <a:p>
            <a:pPr marL="0" indent="0"/>
            <a:endParaRPr lang="en-GB" sz="1000" dirty="0" smtClean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chemeClr val="tx2"/>
                </a:solidFill>
                <a:latin typeface="+mj-lt"/>
              </a:rPr>
              <a:t>P</a:t>
            </a:r>
            <a:r>
              <a:rPr lang="en-GB" sz="3000" b="1" dirty="0" smtClean="0">
                <a:solidFill>
                  <a:schemeClr val="tx2"/>
                </a:solidFill>
                <a:latin typeface="+mj-lt"/>
              </a:rPr>
              <a:t>romote</a:t>
            </a:r>
            <a:r>
              <a:rPr lang="en-GB" sz="3000" dirty="0" smtClean="0">
                <a:solidFill>
                  <a:schemeClr val="tx2"/>
                </a:solidFill>
                <a:latin typeface="+mj-lt"/>
              </a:rPr>
              <a:t> understanding of the </a:t>
            </a:r>
            <a:r>
              <a:rPr lang="en-GB" sz="3000" b="1" dirty="0" smtClean="0">
                <a:solidFill>
                  <a:srgbClr val="C00000"/>
                </a:solidFill>
                <a:latin typeface="+mj-lt"/>
              </a:rPr>
              <a:t>links between migration and development</a:t>
            </a:r>
            <a:r>
              <a:rPr lang="en-GB" sz="3000" dirty="0" smtClean="0">
                <a:latin typeface="+mj-lt"/>
              </a:rPr>
              <a:t> </a:t>
            </a:r>
            <a:r>
              <a:rPr lang="en-GB" sz="3000" dirty="0" smtClean="0">
                <a:solidFill>
                  <a:schemeClr val="tx2"/>
                </a:solidFill>
                <a:latin typeface="+mj-lt"/>
              </a:rPr>
              <a:t>in different contexts 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 descr="knoma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199" y="0"/>
            <a:ext cx="3731527" cy="1295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96205" y="5945846"/>
            <a:ext cx="2209800" cy="912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3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96205" y="5715000"/>
            <a:ext cx="2209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6200" y="7"/>
            <a:ext cx="6096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Dashboard operationalisation</a:t>
            </a:r>
            <a:endParaRPr lang="en-GB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pilot countries</a:t>
            </a:r>
            <a:endParaRPr lang="en-GB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3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0999" y="5715014"/>
            <a:ext cx="190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95400"/>
            <a:ext cx="9979926" cy="5562600"/>
          </a:xfrm>
          <a:prstGeom prst="rect">
            <a:avLst/>
          </a:prstGeom>
        </p:spPr>
      </p:pic>
      <p:pic>
        <p:nvPicPr>
          <p:cNvPr id="7" name="Picture 6" descr="knomad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2199" y="0"/>
            <a:ext cx="3731527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96205" y="5715000"/>
            <a:ext cx="2209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6200" y="7"/>
            <a:ext cx="6096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does the dashboard work?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00999" y="5715014"/>
            <a:ext cx="190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-1" y="1257707"/>
            <a:ext cx="990600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5000"/>
              </a:lnSpc>
            </a:pPr>
            <a:r>
              <a:rPr lang="en-GB" sz="3000" cap="small" dirty="0" smtClean="0">
                <a:solidFill>
                  <a:srgbClr val="C00000"/>
                </a:solidFill>
                <a:latin typeface="+mj-lt"/>
              </a:rPr>
              <a:t>5 </a:t>
            </a:r>
            <a:r>
              <a:rPr lang="en-GB" sz="3000" dirty="0" smtClean="0">
                <a:solidFill>
                  <a:srgbClr val="C00000"/>
                </a:solidFill>
                <a:latin typeface="+mj-lt"/>
              </a:rPr>
              <a:t>policy dimensions</a:t>
            </a:r>
            <a:endParaRPr lang="en-GB" sz="3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Picture 6" descr="knoma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199" y="0"/>
            <a:ext cx="3731527" cy="1295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9666738"/>
              </p:ext>
            </p:extLst>
          </p:nvPr>
        </p:nvGraphicFramePr>
        <p:xfrm>
          <a:off x="381000" y="1868119"/>
          <a:ext cx="8686800" cy="4913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209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FR" b="1" dirty="0" smtClean="0">
                <a:solidFill>
                  <a:schemeClr val="accent2"/>
                </a:solidFill>
                <a:latin typeface="+mn-lt"/>
              </a:rPr>
              <a:t>1</a:t>
            </a:r>
            <a:endParaRPr lang="en-GB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195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BF7750"/>
                </a:solidFill>
                <a:latin typeface="+mn-lt"/>
              </a:rPr>
              <a:t>2</a:t>
            </a:r>
            <a:endParaRPr lang="en-GB" b="1" dirty="0">
              <a:solidFill>
                <a:srgbClr val="BF775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4110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BD9B53"/>
                </a:solidFill>
                <a:latin typeface="+mn-lt"/>
              </a:rPr>
              <a:t>3</a:t>
            </a:r>
            <a:endParaRPr lang="en-GB" b="1" dirty="0">
              <a:solidFill>
                <a:srgbClr val="BD9B53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5029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BCBC56"/>
                </a:solidFill>
                <a:latin typeface="+mn-lt"/>
              </a:rPr>
              <a:t> 4</a:t>
            </a:r>
            <a:endParaRPr lang="en-GB" b="1" dirty="0">
              <a:solidFill>
                <a:srgbClr val="BCBC56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806" y="594584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9BBB59"/>
                </a:solidFill>
                <a:latin typeface="+mn-lt"/>
              </a:rPr>
              <a:t> 5</a:t>
            </a:r>
            <a:endParaRPr lang="en-GB" b="1" dirty="0">
              <a:solidFill>
                <a:srgbClr val="9BBB5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17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382000" y="5943600"/>
            <a:ext cx="152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228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Example indicators</a:t>
            </a:r>
            <a:endParaRPr lang="en-GB" sz="3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knoma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0"/>
            <a:ext cx="3731526" cy="12954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481470"/>
              </p:ext>
            </p:extLst>
          </p:nvPr>
        </p:nvGraphicFramePr>
        <p:xfrm>
          <a:off x="228600" y="1584960"/>
          <a:ext cx="9525001" cy="5204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3659"/>
                <a:gridCol w="1268141"/>
                <a:gridCol w="6553201"/>
              </a:tblGrid>
              <a:tr h="268224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</a:rPr>
                        <a:t>DIMENSION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Promote institutional coherence for migration and development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8" marR="6330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origin/   destination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308" marR="63308" marT="0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Nationally representative data on international migration is systematically collected through the country’s census,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labour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force survey (LFS) or other national surveys and is publicly available. 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en-US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0 = no 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en-US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5 = nationally representative data on migration are collected in country’s LFS, census and/or other national survey(s)</a:t>
                      </a:r>
                    </a:p>
                    <a:p>
                      <a:pPr marL="800100" lvl="1" indent="-342900">
                        <a:buFontTx/>
                        <a:buAutoNum type="arabicPlain" startAt="10"/>
                      </a:pPr>
                      <a:r>
                        <a:rPr lang="en-US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= nationally representative data on migration are collected in 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en-US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the country’s LFS, census and/or other national survey(s) and are publicly available. </a:t>
                      </a:r>
                    </a:p>
                  </a:txBody>
                  <a:tcPr marL="63308" marR="6330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2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 is an inter-agency mechanism, e.g., a body or committee, that allows for the consideration of migration (and development) in other policy sectors. 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 = no mechanism, or those participating in mechanism have not met in last year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 = mechanism exists and those participating in it have met once in last year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 = mechanism exists and those participating in it have met more than once in last year</a:t>
                      </a: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308" marR="633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382000" y="5943600"/>
            <a:ext cx="152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228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Example indicators</a:t>
            </a:r>
            <a:endParaRPr lang="en-GB" sz="3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knoma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0"/>
            <a:ext cx="3731526" cy="12954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737818"/>
              </p:ext>
            </p:extLst>
          </p:nvPr>
        </p:nvGraphicFramePr>
        <p:xfrm>
          <a:off x="228600" y="1600200"/>
          <a:ext cx="9372599" cy="5185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/>
                <a:gridCol w="1447800"/>
                <a:gridCol w="6248399"/>
              </a:tblGrid>
              <a:tr h="1371600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</a:rPr>
                        <a:t>DIMENSION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Reduce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the costs of migrating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8" marR="6330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origin/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destination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308" marR="63308" marT="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 are no recruitment costs for migrants. 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 = recruitment fees exceed what is chargeable by law, or there is no law in place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 = recruitment fees chargeable are limited by law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 = there are no recruitment costs for migrants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600" b="0" i="0" u="none" strike="noStrike" kern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308" marR="63308" marT="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9741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8" marR="6330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origin/  destination</a:t>
                      </a:r>
                      <a:endParaRPr lang="en-GB" dirty="0"/>
                    </a:p>
                  </a:txBody>
                  <a:tcPr marL="63308" marR="6330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Recruitment fees for migrant workers are regulated by law.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 = recruitment fees exceed what is chargeable by law, or there is no law in place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 = recruitment fees chargeable are limited by law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 = there are no recruitment costs for migrants</a:t>
                      </a:r>
                    </a:p>
                    <a:p>
                      <a:endParaRPr lang="en-GB" dirty="0"/>
                    </a:p>
                  </a:txBody>
                  <a:tcPr marL="63308" marR="63308" marT="0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932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origin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308" marR="63308" marT="0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Passport costs are less than X% of annual per capita income. 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 = no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 = no, between X% and Y%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 = yes, less than X%</a:t>
                      </a:r>
                    </a:p>
                  </a:txBody>
                  <a:tcPr marL="63308" marR="63308" marT="0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4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382000" y="5943600"/>
            <a:ext cx="152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228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Example indicators</a:t>
            </a:r>
            <a:endParaRPr lang="en-GB" sz="3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knoma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0"/>
            <a:ext cx="3731526" cy="12954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843486"/>
              </p:ext>
            </p:extLst>
          </p:nvPr>
        </p:nvGraphicFramePr>
        <p:xfrm>
          <a:off x="304801" y="1798320"/>
          <a:ext cx="9448799" cy="414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0029"/>
                <a:gridCol w="1382751"/>
                <a:gridCol w="6376019"/>
              </a:tblGrid>
              <a:tr h="113526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</a:rPr>
                        <a:t>DIMENSION 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Protect the rights of migrants and their families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8" marR="63308" marT="0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origin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308" marR="6330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Consular services in main destination countries include a special mechanism for protecting migrants’ rights (such as a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labour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attaché, social attaché or direct hotline). </a:t>
                      </a:r>
                    </a:p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 = no, 10  = yes</a:t>
                      </a:r>
                    </a:p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1" u="none" strike="noStrike" kern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1" u="none" strike="noStrike" kern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8" marR="63308" marT="0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222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destination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308" marR="63308" marT="0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Migrants and their family members, regardless of status, have the same right to primary, secondary and tertiary education as citizens. </a:t>
                      </a:r>
                    </a:p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 = no access</a:t>
                      </a:r>
                    </a:p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 = access to primary and secondary education</a:t>
                      </a:r>
                    </a:p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 = access to primary, secondary and tertiary education</a:t>
                      </a:r>
                    </a:p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1" u="none" strike="noStrike" kern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1" u="none" strike="noStrike" kern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8" marR="63308" marT="0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8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382000" y="5943600"/>
            <a:ext cx="152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228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Example indicators</a:t>
            </a:r>
            <a:endParaRPr lang="en-GB" sz="3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knoma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0"/>
            <a:ext cx="3731526" cy="12954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519809"/>
              </p:ext>
            </p:extLst>
          </p:nvPr>
        </p:nvGraphicFramePr>
        <p:xfrm>
          <a:off x="228600" y="1905000"/>
          <a:ext cx="9448799" cy="3847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0029"/>
                <a:gridCol w="1382751"/>
                <a:gridCol w="6376019"/>
              </a:tblGrid>
              <a:tr h="121434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</a:rPr>
                        <a:t>DIMENSION 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Promote the integration and re-integration of migrants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8" marR="6330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origin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308" marR="63308" marT="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Country has mechanisms (such as mutual recognition agreements) that promote (</a:t>
                      </a:r>
                      <a:r>
                        <a:rPr lang="en-GB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the recognition of degrees and skills from the origin country in destination countries and (ii) the recognition of degrees and skills gained abroad. </a:t>
                      </a:r>
                    </a:p>
                    <a:p>
                      <a:pPr marL="45720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u="none" strike="noStrike" kern="1200" baseline="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 = no, 10  = yes</a:t>
                      </a:r>
                    </a:p>
                    <a:p>
                      <a:pPr marL="45720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1" u="none" strike="noStrike" kern="1200" baseline="0" noProof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1" u="none" strike="noStrike" kern="1200" baseline="0" noProof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8" marR="63308" marT="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0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destination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308" marR="6330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800" b="0" i="0" u="none" strike="noStrik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 is a system for the recognition of foreign degrees and skills from countries of origin. 	</a:t>
                      </a:r>
                    </a:p>
                    <a:p>
                      <a:pPr marL="45720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u="none" strike="noStrike" kern="1200" baseline="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 = no, 10  = yes</a:t>
                      </a:r>
                    </a:p>
                    <a:p>
                      <a:pPr marL="45720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1" u="none" strike="noStrike" kern="1200" baseline="0" noProof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8" marR="63308" marT="0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9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382000" y="5943600"/>
            <a:ext cx="152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228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Example indicators</a:t>
            </a:r>
            <a:endParaRPr lang="en-GB" sz="3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knoma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0"/>
            <a:ext cx="3731526" cy="12954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652594"/>
              </p:ext>
            </p:extLst>
          </p:nvPr>
        </p:nvGraphicFramePr>
        <p:xfrm>
          <a:off x="152400" y="1447800"/>
          <a:ext cx="9677400" cy="5208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/>
                <a:gridCol w="1143000"/>
                <a:gridCol w="6858000"/>
              </a:tblGrid>
              <a:tr h="2236986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DIMENSION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Enhance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the development impact of migration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8" marR="6330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origin/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destination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308" marR="63308" marT="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By 2030, the transaction costs of migrant remittances are reduced to less than 3 per cent and remittance corridors with costs higher than 5 per cent are eliminated.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 = the average transaction cost for migrant remittances is 3 per cent or more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 = the average transaction cost for migrant remittances is less than 3 per cent 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 = the average transaction cost for migrant remittances is less than 3 per cent and no corridor exceeds 5 per cent</a:t>
                      </a:r>
                    </a:p>
                  </a:txBody>
                  <a:tcPr marL="63308" marR="63308" marT="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52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origin/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destination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308" marR="6330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There are no restrictions or taxes on the inflow/outflow of remittances. 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0 = there are taxes on the inflow/outflow of remittances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5 = there are restrictions other than taxes (such as capital controls) on the inflow/outflow of remittances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10 = there are no restrictions or taxes on the inflow/outflow of remittances</a:t>
                      </a:r>
                    </a:p>
                  </a:txBody>
                  <a:tcPr marL="63308" marR="63308" marT="0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1920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8" marR="6330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destination 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308" marR="63308" marT="0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Migrants’ pathway to citizenship or permanent residency is unaffected by temporary stays (of three months or less) out of the country. 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 = no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 = yes </a:t>
                      </a:r>
                      <a:endParaRPr lang="en-GB" sz="1600" b="0" i="1" u="none" strike="noStrike" kern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308" marR="63308" marT="0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3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V50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DEV50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V50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0D6A29A9E3DB47922D5C4FFB1D8D65" ma:contentTypeVersion="22" ma:contentTypeDescription="Create a new document." ma:contentTypeScope="" ma:versionID="0b6084c384456ee58ac463e612824b2f">
  <xsd:schema xmlns:xsd="http://www.w3.org/2001/XMLSchema" xmlns:p="http://schemas.microsoft.com/office/2006/metadata/properties" xmlns:ns2="68fb7019-708e-4690-82ce-cd5e66f5fed8" xmlns:ns3="daa48fb9-15cb-43d3-8915-ffaffbf0fe2a" targetNamespace="http://schemas.microsoft.com/office/2006/metadata/properties" ma:root="true" ma:fieldsID="e8e4cfc1a3a2fc041bb27b7f90dd2bf5" ns2:_="" ns3:_="">
    <xsd:import namespace="68fb7019-708e-4690-82ce-cd5e66f5fed8"/>
    <xsd:import namespace="daa48fb9-15cb-43d3-8915-ffaffbf0fe2a"/>
    <xsd:element name="properties">
      <xsd:complexType>
        <xsd:sequence>
          <xsd:element name="documentManagement">
            <xsd:complexType>
              <xsd:all>
                <xsd:element ref="ns2:Theme" minOccurs="0"/>
                <xsd:element ref="ns3:Type_x0020_of_x0020_Doc"/>
                <xsd:element ref="ns2:Author0"/>
                <xsd:element ref="ns2:Region" minOccurs="0"/>
                <xsd:element ref="ns2:Initiatives_x0020_GDO" minOccurs="0"/>
                <xsd:element ref="ns3:Organisation" minOccurs="0"/>
                <xsd:element ref="ns3:Nature_x0020_of_x0020_doc" minOccurs="0"/>
                <xsd:element ref="ns3:Countr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8fb7019-708e-4690-82ce-cd5e66f5fed8" elementFormDefault="qualified">
    <xsd:import namespace="http://schemas.microsoft.com/office/2006/documentManagement/types"/>
    <xsd:element name="Theme" ma:index="8" nillable="true" ma:displayName="Theme" ma:internalName="Theme">
      <xsd:simpleType>
        <xsd:restriction base="dms:Text">
          <xsd:maxLength value="255"/>
        </xsd:restriction>
      </xsd:simpleType>
    </xsd:element>
    <xsd:element name="Author0" ma:index="10" ma:displayName="Author" ma:internalName="Author0">
      <xsd:simpleType>
        <xsd:restriction base="dms:Text">
          <xsd:maxLength value="255"/>
        </xsd:restriction>
      </xsd:simpleType>
    </xsd:element>
    <xsd:element name="Region" ma:index="11" nillable="true" ma:displayName="Region" ma:default="" ma:format="Dropdown" ma:internalName="Region">
      <xsd:simpleType>
        <xsd:restriction base="dms:Choice">
          <xsd:enumeration value="Central America"/>
          <xsd:enumeration value="West Africa"/>
          <xsd:enumeration value="Africa"/>
          <xsd:enumeration value="East Europe"/>
        </xsd:restriction>
      </xsd:simpleType>
    </xsd:element>
    <xsd:element name="Initiatives_x0020_GDO" ma:index="12" nillable="true" ma:displayName="Initiatives GDO" ma:internalName="Initiatives_x0020_GDO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DO 2010"/>
                    <xsd:enumeration value="GDO 2011"/>
                    <xsd:enumeration value="Wikigender"/>
                    <xsd:enumeration value="MacArthur/Migration"/>
                    <xsd:enumeration value="GID-DB/SIGI"/>
                    <xsd:enumeration value="Employment"/>
                    <xsd:enumeration value="Finance"/>
                    <xsd:enumeration value="Gender Atlas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daa48fb9-15cb-43d3-8915-ffaffbf0fe2a" elementFormDefault="qualified">
    <xsd:import namespace="http://schemas.microsoft.com/office/2006/documentManagement/types"/>
    <xsd:element name="Type_x0020_of_x0020_Doc" ma:index="9" ma:displayName="Type of Doc" ma:description="category of content" ma:list="{e2acd09f-153a-4e6f-9249-113c4e22cee2}" ma:internalName="Type_x0020_of_x0020_Doc" ma:readOnly="false" ma:showField="Title" ma:web="daa48fb9-15cb-43d3-8915-ffaffbf0fe2a">
      <xsd:simpleType>
        <xsd:restriction base="dms:Lookup"/>
      </xsd:simpleType>
    </xsd:element>
    <xsd:element name="Organisation" ma:index="13" nillable="true" ma:displayName="Organisation" ma:description="Partnership, collaboration" ma:list="{e7029d23-14b0-4e3b-b016-9c6c68156b8d}" ma:internalName="Organisation" ma:showField="Title" ma:web="daa48fb9-15cb-43d3-8915-ffaffbf0fe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ature_x0020_of_x0020_doc" ma:index="14" nillable="true" ma:displayName="Nature of doc" ma:description="Look up" ma:list="{295aa04a-29b8-4d79-b4fa-d1236b918b78}" ma:internalName="Nature_x0020_of_x0020_doc" ma:showField="Title" ma:web="daa48fb9-15cb-43d3-8915-ffaffbf0fe2a">
      <xsd:simpleType>
        <xsd:restriction base="dms:Lookup"/>
      </xsd:simpleType>
    </xsd:element>
    <xsd:element name="Country" ma:index="15" nillable="true" ma:displayName="Country" ma:list="{9b1cacb0-e29f-4817-bf34-45958819ccae}" ma:internalName="Country" ma:readOnly="false" ma:showField="Title" ma:web="daa48fb9-15cb-43d3-8915-ffaffbf0fe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>
  <documentManagement>
    <Type_x0020_of_x0020_Doc xmlns="daa48fb9-15cb-43d3-8915-ffaffbf0fe2a"/>
    <Author0 xmlns="68fb7019-708e-4690-82ce-cd5e66f5fed8"/>
    <Region xmlns="68fb7019-708e-4690-82ce-cd5e66f5fed8" xsi:nil="true"/>
    <Nature_x0020_of_x0020_doc xmlns="daa48fb9-15cb-43d3-8915-ffaffbf0fe2a" xsi:nil="true"/>
    <Country xmlns="daa48fb9-15cb-43d3-8915-ffaffbf0fe2a"/>
    <Organisation xmlns="daa48fb9-15cb-43d3-8915-ffaffbf0fe2a"/>
    <Theme xmlns="68fb7019-708e-4690-82ce-cd5e66f5fed8" xsi:nil="true"/>
    <Initiatives_x0020_GDO xmlns="68fb7019-708e-4690-82ce-cd5e66f5fed8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974781-17A7-44E1-8C8F-4622F7F3B8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fb7019-708e-4690-82ce-cd5e66f5fed8"/>
    <ds:schemaRef ds:uri="daa48fb9-15cb-43d3-8915-ffaffbf0fe2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5D1F34E-E9C4-4EA4-B43B-D78F0525044F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720E891D-42CB-4E8F-B655-F2B002DDD7AA}">
  <ds:schemaRefs>
    <ds:schemaRef ds:uri="68fb7019-708e-4690-82ce-cd5e66f5fed8"/>
    <ds:schemaRef ds:uri="daa48fb9-15cb-43d3-8915-ffaffbf0fe2a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863C86E5-29B8-47B8-8AAC-C9CAE42C17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GENERIC_PPT_MASTER_FOR_DEV</Template>
  <TotalTime>23206</TotalTime>
  <Words>1107</Words>
  <Application>Microsoft Office PowerPoint</Application>
  <PresentationFormat>A4 Paper (210x297 mm)</PresentationFormat>
  <Paragraphs>194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DEV50</vt:lpstr>
      <vt:lpstr>Conception personnalisée</vt:lpstr>
      <vt:lpstr>oecd_50A_Eng_BD</vt:lpstr>
      <vt:lpstr>1_oecd_50A_Eng_BD</vt:lpstr>
      <vt:lpstr>2_oecd_50A_Eng_BD</vt:lpstr>
      <vt:lpstr>3_oecd_50A_Eng_BD</vt:lpstr>
      <vt:lpstr>4_oecd_50A_Eng_BD</vt:lpstr>
      <vt:lpstr>5_oecd_50A_Eng_BD</vt:lpstr>
      <vt:lpstr>1_DEV50</vt:lpstr>
      <vt:lpstr>2_DEV50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cohesion</dc:title>
  <dc:creator>KHOUDOUR David</dc:creator>
  <cp:lastModifiedBy>KHOUDOUR David</cp:lastModifiedBy>
  <cp:revision>2007</cp:revision>
  <cp:lastPrinted>2015-09-04T14:31:08Z</cp:lastPrinted>
  <dcterms:created xsi:type="dcterms:W3CDTF">2010-04-15T07:06:26Z</dcterms:created>
  <dcterms:modified xsi:type="dcterms:W3CDTF">2015-10-16T06:30:51Z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0x0101007B92F0C08B1ACE48926F836FCDE76424</vt:lpwstr>
  </property>
  <property fmtid="{D5CDD505-2E9C-101B-9397-08002B2CF9AE}" pid="3" name="Chapter">
    <vt:lpwstr>8</vt:lpwstr>
  </property>
  <property fmtid="{D5CDD505-2E9C-101B-9397-08002B2CF9AE}" pid="4" name="ContentType">
    <vt:lpwstr>Document</vt:lpwstr>
  </property>
  <property fmtid="{D5CDD505-2E9C-101B-9397-08002B2CF9AE}" pid="5" name="EmailTo">
    <vt:lpwstr/>
  </property>
  <property fmtid="{D5CDD505-2E9C-101B-9397-08002B2CF9AE}" pid="6" name="EmailSender">
    <vt:lpwstr/>
  </property>
  <property fmtid="{D5CDD505-2E9C-101B-9397-08002B2CF9AE}" pid="7" name="EmailFrom">
    <vt:lpwstr/>
  </property>
  <property fmtid="{D5CDD505-2E9C-101B-9397-08002B2CF9AE}" pid="8" name="EmailSubject">
    <vt:lpwstr/>
  </property>
  <property fmtid="{D5CDD505-2E9C-101B-9397-08002B2CF9AE}" pid="9" name="EmailCc">
    <vt:lpwstr/>
  </property>
  <property fmtid="{D5CDD505-2E9C-101B-9397-08002B2CF9AE}" pid="10" name="Title of presentation">
    <vt:lpwstr>Is Informal Normal?</vt:lpwstr>
  </property>
  <property fmtid="{D5CDD505-2E9C-101B-9397-08002B2CF9AE}" pid="11" name="Subject">
    <vt:lpwstr/>
  </property>
  <property fmtid="{D5CDD505-2E9C-101B-9397-08002B2CF9AE}" pid="12" name="Keywords">
    <vt:lpwstr/>
  </property>
  <property fmtid="{D5CDD505-2E9C-101B-9397-08002B2CF9AE}" pid="13" name="_Author">
    <vt:lpwstr>JJ &amp; JRL</vt:lpwstr>
  </property>
  <property fmtid="{D5CDD505-2E9C-101B-9397-08002B2CF9AE}" pid="14" name="_Category">
    <vt:lpwstr/>
  </property>
  <property fmtid="{D5CDD505-2E9C-101B-9397-08002B2CF9AE}" pid="15" name="Slides">
    <vt:lpwstr>41</vt:lpwstr>
  </property>
  <property fmtid="{D5CDD505-2E9C-101B-9397-08002B2CF9AE}" pid="16" name="Categories">
    <vt:lpwstr/>
  </property>
  <property fmtid="{D5CDD505-2E9C-101B-9397-08002B2CF9AE}" pid="17" name="Approval Level">
    <vt:lpwstr/>
  </property>
  <property fmtid="{D5CDD505-2E9C-101B-9397-08002B2CF9AE}" pid="18" name="_Comments">
    <vt:lpwstr/>
  </property>
  <property fmtid="{D5CDD505-2E9C-101B-9397-08002B2CF9AE}" pid="19" name="Assigned To">
    <vt:lpwstr/>
  </property>
  <property fmtid="{D5CDD505-2E9C-101B-9397-08002B2CF9AE}" pid="20" name="Order">
    <vt:lpwstr>2500.00000000000</vt:lpwstr>
  </property>
  <property fmtid="{D5CDD505-2E9C-101B-9397-08002B2CF9AE}" pid="21" name="Presenter">
    <vt:lpwstr>Internal</vt:lpwstr>
  </property>
  <property fmtid="{D5CDD505-2E9C-101B-9397-08002B2CF9AE}" pid="22" name="Initiatives">
    <vt:lpwstr>48;#Informal is normal</vt:lpwstr>
  </property>
  <property fmtid="{D5CDD505-2E9C-101B-9397-08002B2CF9AE}" pid="23" name="Units of Work">
    <vt:lpwstr>24</vt:lpwstr>
  </property>
  <property fmtid="{D5CDD505-2E9C-101B-9397-08002B2CF9AE}" pid="24" name="Themes">
    <vt:lpwstr>14</vt:lpwstr>
  </property>
  <property fmtid="{D5CDD505-2E9C-101B-9397-08002B2CF9AE}" pid="25" name="Specify if">
    <vt:lpwstr>Other</vt:lpwstr>
  </property>
  <property fmtid="{D5CDD505-2E9C-101B-9397-08002B2CF9AE}" pid="26" name="date of presentation">
    <vt:lpwstr>2009-07-01T00:00:00Z</vt:lpwstr>
  </property>
  <property fmtid="{D5CDD505-2E9C-101B-9397-08002B2CF9AE}" pid="27" name="Name of meeting">
    <vt:lpwstr/>
  </property>
  <property fmtid="{D5CDD505-2E9C-101B-9397-08002B2CF9AE}" pid="28" name="Event type">
    <vt:lpwstr>Internal</vt:lpwstr>
  </property>
</Properties>
</file>