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6"/>
  </p:notesMasterIdLst>
  <p:sldIdLst>
    <p:sldId id="303" r:id="rId2"/>
    <p:sldId id="333" r:id="rId3"/>
    <p:sldId id="326" r:id="rId4"/>
    <p:sldId id="307" r:id="rId5"/>
    <p:sldId id="301" r:id="rId6"/>
    <p:sldId id="304" r:id="rId7"/>
    <p:sldId id="323" r:id="rId8"/>
    <p:sldId id="321" r:id="rId9"/>
    <p:sldId id="320" r:id="rId10"/>
    <p:sldId id="331" r:id="rId11"/>
    <p:sldId id="328" r:id="rId12"/>
    <p:sldId id="332" r:id="rId13"/>
    <p:sldId id="287" r:id="rId14"/>
    <p:sldId id="32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704" autoAdjust="0"/>
  </p:normalViewPr>
  <p:slideViewPr>
    <p:cSldViewPr>
      <p:cViewPr>
        <p:scale>
          <a:sx n="58" d="100"/>
          <a:sy n="58" d="100"/>
        </p:scale>
        <p:origin x="-2226" y="-19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DA43A9-C866-4744-A44F-98613F29C6BC}" type="datetimeFigureOut">
              <a:rPr lang="en-US" smtClean="0"/>
              <a:t>10/17/2015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680ABF-C138-4D0E-9A2F-C554DD514C98}" type="slidenum">
              <a:rPr lang="en-US" smtClean="0"/>
              <a:t>‹#›</a:t>
            </a:fld>
            <a:endParaRPr lang="en-US"/>
          </a:p>
        </p:txBody>
      </p:sp>
    </p:spTree>
    <p:extLst>
      <p:ext uri="{BB962C8B-B14F-4D97-AF65-F5344CB8AC3E}">
        <p14:creationId xmlns:p14="http://schemas.microsoft.com/office/powerpoint/2010/main" val="13319093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GB" baseline="0" dirty="0" smtClean="0"/>
              <a:t>Notes on bullet point 1: The inclusion of migration in the post-2015 SDGs means there will be an increased need and demand for better data from which progress towards the goals can be assessed against. Additionally, the inclusion of migration into the Post-2015 SDGs illustrates the nexus between migration and development is tightening,  thus, data on the migrant population will need to be disaggregated from non migrant populations.</a:t>
            </a:r>
          </a:p>
          <a:p>
            <a:pPr marL="0" indent="0">
              <a:buNone/>
            </a:pPr>
            <a:endParaRPr lang="en-GB" baseline="0" dirty="0" smtClean="0"/>
          </a:p>
          <a:p>
            <a:pPr marL="0" indent="0">
              <a:buNone/>
            </a:pPr>
            <a:r>
              <a:rPr lang="en-GB" baseline="0" dirty="0" smtClean="0"/>
              <a:t>2.. There is wide recognition that official statistics on international migration are poor. Better data is needed for better evidenced based migration policies.</a:t>
            </a:r>
          </a:p>
        </p:txBody>
      </p:sp>
      <p:sp>
        <p:nvSpPr>
          <p:cNvPr id="4" name="Slide Number Placeholder 3"/>
          <p:cNvSpPr>
            <a:spLocks noGrp="1"/>
          </p:cNvSpPr>
          <p:nvPr>
            <p:ph type="sldNum" sz="quarter" idx="10"/>
          </p:nvPr>
        </p:nvSpPr>
        <p:spPr/>
        <p:txBody>
          <a:bodyPr/>
          <a:lstStyle/>
          <a:p>
            <a:fld id="{A9680ABF-C138-4D0E-9A2F-C554DD514C98}" type="slidenum">
              <a:rPr lang="en-US" smtClean="0"/>
              <a:t>1</a:t>
            </a:fld>
            <a:endParaRPr lang="en-US"/>
          </a:p>
        </p:txBody>
      </p:sp>
    </p:spTree>
    <p:extLst>
      <p:ext uri="{BB962C8B-B14F-4D97-AF65-F5344CB8AC3E}">
        <p14:creationId xmlns:p14="http://schemas.microsoft.com/office/powerpoint/2010/main" val="829901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GB" baseline="0" dirty="0" smtClean="0"/>
              <a:t>Notes on bullet point 1: The inclusion of migration in the post-2015 SDGs means there will be an increased need and demand for better data from which progress towards the goals can be assessed against. Additionally, the inclusion of migration into the Post-2015 SDGs illustrates the nexus between migration and development is tightening,  thus, data on the migrant population will need to be disaggregated from non migrant populations.</a:t>
            </a:r>
          </a:p>
          <a:p>
            <a:pPr marL="0" indent="0">
              <a:buNone/>
            </a:pPr>
            <a:endParaRPr lang="en-GB" baseline="0" dirty="0" smtClean="0"/>
          </a:p>
          <a:p>
            <a:pPr marL="0" indent="0">
              <a:buNone/>
            </a:pPr>
            <a:r>
              <a:rPr lang="en-GB" baseline="0" dirty="0" smtClean="0"/>
              <a:t>2.. There is wide recognition that official statistics on international migration are poor. Better data is needed for better evidenced based migration policies.</a:t>
            </a:r>
          </a:p>
        </p:txBody>
      </p:sp>
      <p:sp>
        <p:nvSpPr>
          <p:cNvPr id="4" name="Slide Number Placeholder 3"/>
          <p:cNvSpPr>
            <a:spLocks noGrp="1"/>
          </p:cNvSpPr>
          <p:nvPr>
            <p:ph type="sldNum" sz="quarter" idx="10"/>
          </p:nvPr>
        </p:nvSpPr>
        <p:spPr/>
        <p:txBody>
          <a:bodyPr/>
          <a:lstStyle/>
          <a:p>
            <a:fld id="{A9680ABF-C138-4D0E-9A2F-C554DD514C98}" type="slidenum">
              <a:rPr lang="en-US" smtClean="0"/>
              <a:t>2</a:t>
            </a:fld>
            <a:endParaRPr lang="en-US"/>
          </a:p>
        </p:txBody>
      </p:sp>
    </p:spTree>
    <p:extLst>
      <p:ext uri="{BB962C8B-B14F-4D97-AF65-F5344CB8AC3E}">
        <p14:creationId xmlns:p14="http://schemas.microsoft.com/office/powerpoint/2010/main" val="8299017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GB" baseline="0" dirty="0" smtClean="0"/>
              <a:t>Notes on bullet point 1: The inclusion of migration in the post-2015 SDGs means there will be an increased need and demand for better data from which progress towards the goals can be assessed against. Additionally, the inclusion of migration into the Post-2015 SDGs illustrates the nexus between migration and development is tightening,  thus, data on the migrant population will need to be disaggregated from non migrant populations.</a:t>
            </a:r>
          </a:p>
          <a:p>
            <a:pPr marL="0" indent="0">
              <a:buNone/>
            </a:pPr>
            <a:endParaRPr lang="en-GB" baseline="0" dirty="0" smtClean="0"/>
          </a:p>
          <a:p>
            <a:pPr marL="0" indent="0">
              <a:buNone/>
            </a:pPr>
            <a:r>
              <a:rPr lang="en-GB" baseline="0" dirty="0" smtClean="0"/>
              <a:t>2.. There is wide recognition that official statistics on international migration are poor. Better data is needed for better evidenced based migration policies.</a:t>
            </a:r>
          </a:p>
        </p:txBody>
      </p:sp>
      <p:sp>
        <p:nvSpPr>
          <p:cNvPr id="4" name="Slide Number Placeholder 3"/>
          <p:cNvSpPr>
            <a:spLocks noGrp="1"/>
          </p:cNvSpPr>
          <p:nvPr>
            <p:ph type="sldNum" sz="quarter" idx="10"/>
          </p:nvPr>
        </p:nvSpPr>
        <p:spPr/>
        <p:txBody>
          <a:bodyPr/>
          <a:lstStyle/>
          <a:p>
            <a:fld id="{A9680ABF-C138-4D0E-9A2F-C554DD514C98}" type="slidenum">
              <a:rPr lang="en-US" smtClean="0"/>
              <a:t>3</a:t>
            </a:fld>
            <a:endParaRPr lang="en-US"/>
          </a:p>
        </p:txBody>
      </p:sp>
    </p:spTree>
    <p:extLst>
      <p:ext uri="{BB962C8B-B14F-4D97-AF65-F5344CB8AC3E}">
        <p14:creationId xmlns:p14="http://schemas.microsoft.com/office/powerpoint/2010/main" val="8299017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Points</a:t>
            </a:r>
            <a:r>
              <a:rPr lang="en-GB" baseline="0" dirty="0" smtClean="0"/>
              <a:t> for elaboration: The High Level Panel, was followed, in 2014, by a UN advisory group on a ‘ Data Revolution for Sustainable Development’. A report was produced that followed up on the above definition, calling for more diverse, integrated, timely and trustworthy information. However there is a danger that the need for better data on migration and migrants may be overshadowed by those advocating for a development data revolution. </a:t>
            </a:r>
          </a:p>
          <a:p>
            <a:r>
              <a:rPr lang="en-GB" baseline="0" dirty="0" smtClean="0"/>
              <a:t>The dangers come from the fact that whilst there is a strong nexus between migration and development in academia, and at the international and national level, there is still a separation in practice, particularly at the national level. </a:t>
            </a:r>
          </a:p>
        </p:txBody>
      </p:sp>
      <p:sp>
        <p:nvSpPr>
          <p:cNvPr id="4" name="Slide Number Placeholder 3"/>
          <p:cNvSpPr>
            <a:spLocks noGrp="1"/>
          </p:cNvSpPr>
          <p:nvPr>
            <p:ph type="sldNum" sz="quarter" idx="10"/>
          </p:nvPr>
        </p:nvSpPr>
        <p:spPr/>
        <p:txBody>
          <a:bodyPr/>
          <a:lstStyle/>
          <a:p>
            <a:fld id="{A9680ABF-C138-4D0E-9A2F-C554DD514C98}" type="slidenum">
              <a:rPr lang="en-US" smtClean="0"/>
              <a:t>4</a:t>
            </a:fld>
            <a:endParaRPr lang="en-US"/>
          </a:p>
        </p:txBody>
      </p:sp>
    </p:spTree>
    <p:extLst>
      <p:ext uri="{BB962C8B-B14F-4D97-AF65-F5344CB8AC3E}">
        <p14:creationId xmlns:p14="http://schemas.microsoft.com/office/powerpoint/2010/main" val="12281985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90% of data that exists in the world today was created just over the past two years… </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A9680ABF-C138-4D0E-9A2F-C554DD514C98}" type="slidenum">
              <a:rPr lang="en-US" smtClean="0"/>
              <a:t>5</a:t>
            </a:fld>
            <a:endParaRPr lang="en-US"/>
          </a:p>
        </p:txBody>
      </p:sp>
    </p:spTree>
    <p:extLst>
      <p:ext uri="{BB962C8B-B14F-4D97-AF65-F5344CB8AC3E}">
        <p14:creationId xmlns:p14="http://schemas.microsoft.com/office/powerpoint/2010/main" val="42560637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GB" baseline="0" dirty="0" smtClean="0"/>
              <a:t>Notes on bullet point 1: The inclusion of migration in the post-2015 SDGs means there will be an increased need and demand for better data from which progress towards the goals can be assessed against. Additionally, the inclusion of migration into the Post-2015 SDGs illustrates the nexus between migration and development is tightening,  thus, data on the migrant population will need to be disaggregated from non migrant populations.</a:t>
            </a:r>
          </a:p>
          <a:p>
            <a:pPr marL="0" indent="0">
              <a:buNone/>
            </a:pPr>
            <a:endParaRPr lang="en-GB" baseline="0" dirty="0" smtClean="0"/>
          </a:p>
          <a:p>
            <a:pPr marL="0" indent="0">
              <a:buNone/>
            </a:pPr>
            <a:r>
              <a:rPr lang="en-GB" baseline="0" dirty="0" smtClean="0"/>
              <a:t>2.. There is wide recognition that official statistics on international migration are poor. Better data is needed for better evidenced based migration policies.</a:t>
            </a:r>
          </a:p>
        </p:txBody>
      </p:sp>
      <p:sp>
        <p:nvSpPr>
          <p:cNvPr id="4" name="Slide Number Placeholder 3"/>
          <p:cNvSpPr>
            <a:spLocks noGrp="1"/>
          </p:cNvSpPr>
          <p:nvPr>
            <p:ph type="sldNum" sz="quarter" idx="10"/>
          </p:nvPr>
        </p:nvSpPr>
        <p:spPr/>
        <p:txBody>
          <a:bodyPr/>
          <a:lstStyle/>
          <a:p>
            <a:fld id="{A9680ABF-C138-4D0E-9A2F-C554DD514C98}" type="slidenum">
              <a:rPr lang="en-US" smtClean="0"/>
              <a:t>6</a:t>
            </a:fld>
            <a:endParaRPr lang="en-US"/>
          </a:p>
        </p:txBody>
      </p:sp>
    </p:spTree>
    <p:extLst>
      <p:ext uri="{BB962C8B-B14F-4D97-AF65-F5344CB8AC3E}">
        <p14:creationId xmlns:p14="http://schemas.microsoft.com/office/powerpoint/2010/main" val="8299017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GB" baseline="0" dirty="0" smtClean="0"/>
              <a:t>Notes on bullet point 1: The inclusion of migration in the post-2015 SDGs means there will be an increased need and demand for better data from which progress towards the goals can be assessed against. Additionally, the inclusion of migration into the Post-2015 SDGs illustrates the nexus between migration and development is tightening,  thus, data on the migrant population will need to be disaggregated from non migrant populations.</a:t>
            </a:r>
          </a:p>
          <a:p>
            <a:pPr marL="0" indent="0">
              <a:buNone/>
            </a:pPr>
            <a:endParaRPr lang="en-GB" baseline="0" dirty="0" smtClean="0"/>
          </a:p>
          <a:p>
            <a:pPr marL="0" indent="0">
              <a:buNone/>
            </a:pPr>
            <a:r>
              <a:rPr lang="en-GB" baseline="0" dirty="0" smtClean="0"/>
              <a:t>2.. There is wide recognition that official statistics on international migration are poor. Better data is needed for better evidenced based migration policies.</a:t>
            </a:r>
          </a:p>
        </p:txBody>
      </p:sp>
      <p:sp>
        <p:nvSpPr>
          <p:cNvPr id="4" name="Slide Number Placeholder 3"/>
          <p:cNvSpPr>
            <a:spLocks noGrp="1"/>
          </p:cNvSpPr>
          <p:nvPr>
            <p:ph type="sldNum" sz="quarter" idx="10"/>
          </p:nvPr>
        </p:nvSpPr>
        <p:spPr/>
        <p:txBody>
          <a:bodyPr/>
          <a:lstStyle/>
          <a:p>
            <a:fld id="{A9680ABF-C138-4D0E-9A2F-C554DD514C98}" type="slidenum">
              <a:rPr lang="en-US" smtClean="0"/>
              <a:t>7</a:t>
            </a:fld>
            <a:endParaRPr lang="en-US"/>
          </a:p>
        </p:txBody>
      </p:sp>
    </p:spTree>
    <p:extLst>
      <p:ext uri="{BB962C8B-B14F-4D97-AF65-F5344CB8AC3E}">
        <p14:creationId xmlns:p14="http://schemas.microsoft.com/office/powerpoint/2010/main" val="8299017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GB" baseline="0" dirty="0" smtClean="0"/>
              <a:t>Notes on bullet point 1: The inclusion of migration in the post-2015 SDGs means there will be an increased need and demand for better data from which progress towards the goals can be assessed against. Additionally, the inclusion of migration into the Post-2015 SDGs illustrates the nexus between migration and development is tightening,  thus, data on the migrant population will need to be disaggregated from non migrant populations.</a:t>
            </a:r>
          </a:p>
          <a:p>
            <a:pPr marL="0" indent="0">
              <a:buNone/>
            </a:pPr>
            <a:endParaRPr lang="en-GB" baseline="0" dirty="0" smtClean="0"/>
          </a:p>
          <a:p>
            <a:pPr marL="0" indent="0">
              <a:buNone/>
            </a:pPr>
            <a:r>
              <a:rPr lang="en-GB" baseline="0" dirty="0" smtClean="0"/>
              <a:t>2.. There is wide recognition that official statistics on international migration are poor. Better data is needed for better evidenced based migration policies.</a:t>
            </a:r>
          </a:p>
        </p:txBody>
      </p:sp>
      <p:sp>
        <p:nvSpPr>
          <p:cNvPr id="4" name="Slide Number Placeholder 3"/>
          <p:cNvSpPr>
            <a:spLocks noGrp="1"/>
          </p:cNvSpPr>
          <p:nvPr>
            <p:ph type="sldNum" sz="quarter" idx="10"/>
          </p:nvPr>
        </p:nvSpPr>
        <p:spPr/>
        <p:txBody>
          <a:bodyPr/>
          <a:lstStyle/>
          <a:p>
            <a:fld id="{A9680ABF-C138-4D0E-9A2F-C554DD514C98}" type="slidenum">
              <a:rPr lang="en-US" smtClean="0"/>
              <a:t>8</a:t>
            </a:fld>
            <a:endParaRPr lang="en-US"/>
          </a:p>
        </p:txBody>
      </p:sp>
    </p:spTree>
    <p:extLst>
      <p:ext uri="{BB962C8B-B14F-4D97-AF65-F5344CB8AC3E}">
        <p14:creationId xmlns:p14="http://schemas.microsoft.com/office/powerpoint/2010/main" val="8299017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GB" baseline="0" dirty="0" smtClean="0"/>
              <a:t>Notes on bullet point 1: The inclusion of migration in the post-2015 SDGs means there will be an increased need and demand for better data from which progress towards the goals can be assessed against. Additionally, the inclusion of migration into the Post-2015 SDGs illustrates the nexus between migration and development is tightening,  thus, data on the migrant population will need to be disaggregated from non migrant populations.</a:t>
            </a:r>
          </a:p>
          <a:p>
            <a:pPr marL="0" indent="0">
              <a:buNone/>
            </a:pPr>
            <a:endParaRPr lang="en-GB" baseline="0" dirty="0" smtClean="0"/>
          </a:p>
          <a:p>
            <a:pPr marL="0" indent="0">
              <a:buNone/>
            </a:pPr>
            <a:r>
              <a:rPr lang="en-GB" baseline="0" dirty="0" smtClean="0"/>
              <a:t>2.. There is wide recognition that official statistics on international migration are poor. Better data is needed for better evidenced based migration policies.</a:t>
            </a:r>
          </a:p>
        </p:txBody>
      </p:sp>
      <p:sp>
        <p:nvSpPr>
          <p:cNvPr id="4" name="Slide Number Placeholder 3"/>
          <p:cNvSpPr>
            <a:spLocks noGrp="1"/>
          </p:cNvSpPr>
          <p:nvPr>
            <p:ph type="sldNum" sz="quarter" idx="10"/>
          </p:nvPr>
        </p:nvSpPr>
        <p:spPr/>
        <p:txBody>
          <a:bodyPr/>
          <a:lstStyle/>
          <a:p>
            <a:fld id="{A9680ABF-C138-4D0E-9A2F-C554DD514C98}" type="slidenum">
              <a:rPr lang="en-US" smtClean="0"/>
              <a:t>9</a:t>
            </a:fld>
            <a:endParaRPr lang="en-US"/>
          </a:p>
        </p:txBody>
      </p:sp>
    </p:spTree>
    <p:extLst>
      <p:ext uri="{BB962C8B-B14F-4D97-AF65-F5344CB8AC3E}">
        <p14:creationId xmlns:p14="http://schemas.microsoft.com/office/powerpoint/2010/main" val="8299017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24648EE-C0EF-494C-9C45-0155A10B544A}" type="datetimeFigureOut">
              <a:rPr lang="en-US" smtClean="0"/>
              <a:t>10/17/2015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1252B0-F52D-4C90-ADCD-E1F4F8BF05B3}" type="slidenum">
              <a:rPr lang="en-US" smtClean="0"/>
              <a:t>‹#›</a:t>
            </a:fld>
            <a:endParaRPr lang="en-US"/>
          </a:p>
        </p:txBody>
      </p:sp>
    </p:spTree>
  </p:cSld>
  <p:clrMapOvr>
    <a:masterClrMapping/>
  </p:clrMapOvr>
  <p:transition spd="slow">
    <p:push dir="u"/>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4648EE-C0EF-494C-9C45-0155A10B544A}" type="datetimeFigureOut">
              <a:rPr lang="en-US" smtClean="0"/>
              <a:t>10/17/2015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1252B0-F52D-4C90-ADCD-E1F4F8BF05B3}" type="slidenum">
              <a:rPr lang="en-US" smtClean="0"/>
              <a:t>‹#›</a:t>
            </a:fld>
            <a:endParaRPr lang="en-US"/>
          </a:p>
        </p:txBody>
      </p:sp>
    </p:spTree>
  </p:cSld>
  <p:clrMapOvr>
    <a:masterClrMapping/>
  </p:clrMapOvr>
  <p:transition spd="slow">
    <p:push dir="u"/>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4648EE-C0EF-494C-9C45-0155A10B544A}" type="datetimeFigureOut">
              <a:rPr lang="en-US" smtClean="0"/>
              <a:t>10/17/2015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1252B0-F52D-4C90-ADCD-E1F4F8BF05B3}" type="slidenum">
              <a:rPr lang="en-US" smtClean="0"/>
              <a:t>‹#›</a:t>
            </a:fld>
            <a:endParaRPr lang="en-US"/>
          </a:p>
        </p:txBody>
      </p:sp>
    </p:spTree>
  </p:cSld>
  <p:clrMapOvr>
    <a:masterClrMapping/>
  </p:clrMapOvr>
  <p:transition spd="slow">
    <p:push dir="u"/>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24648EE-C0EF-494C-9C45-0155A10B544A}" type="datetimeFigureOut">
              <a:rPr lang="en-US" smtClean="0"/>
              <a:t>10/17/2015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1252B0-F52D-4C90-ADCD-E1F4F8BF05B3}" type="slidenum">
              <a:rPr lang="en-US" smtClean="0"/>
              <a:t>‹#›</a:t>
            </a:fld>
            <a:endParaRPr lang="en-US"/>
          </a:p>
        </p:txBody>
      </p:sp>
    </p:spTree>
  </p:cSld>
  <p:clrMapOvr>
    <a:masterClrMapping/>
  </p:clrMapOvr>
  <p:transition spd="slow">
    <p:push dir="u"/>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C24648EE-C0EF-494C-9C45-0155A10B544A}" type="datetimeFigureOut">
              <a:rPr lang="en-US" smtClean="0"/>
              <a:t>10/17/2015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1252B0-F52D-4C90-ADCD-E1F4F8BF05B3}" type="slidenum">
              <a:rPr lang="en-US" smtClean="0"/>
              <a:t>‹#›</a:t>
            </a:fld>
            <a:endParaRPr lang="en-US"/>
          </a:p>
        </p:txBody>
      </p:sp>
    </p:spTree>
  </p:cSld>
  <p:clrMapOvr>
    <a:masterClrMapping/>
  </p:clrMapOvr>
  <p:transition spd="slow">
    <p:push dir="u"/>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24648EE-C0EF-494C-9C45-0155A10B544A}" type="datetimeFigureOut">
              <a:rPr lang="en-US" smtClean="0"/>
              <a:t>10/17/2015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252B0-F52D-4C90-ADCD-E1F4F8BF05B3}"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transition spd="slow">
    <p:push dir="u"/>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24648EE-C0EF-494C-9C45-0155A10B544A}" type="datetimeFigureOut">
              <a:rPr lang="en-US" smtClean="0"/>
              <a:t>10/17/2015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1252B0-F52D-4C90-ADCD-E1F4F8BF05B3}" type="slidenum">
              <a:rPr lang="en-US" smtClean="0"/>
              <a:t>‹#›</a:t>
            </a:fld>
            <a:endParaRPr lang="en-US"/>
          </a:p>
        </p:txBody>
      </p:sp>
    </p:spTree>
  </p:cSld>
  <p:clrMapOvr>
    <a:masterClrMapping/>
  </p:clrMapOvr>
  <p:transition spd="slow">
    <p:push dir="u"/>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4648EE-C0EF-494C-9C45-0155A10B544A}" type="datetimeFigureOut">
              <a:rPr lang="en-US" smtClean="0"/>
              <a:t>10/17/2015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1252B0-F52D-4C90-ADCD-E1F4F8BF05B3}" type="slidenum">
              <a:rPr lang="en-US" smtClean="0"/>
              <a:t>‹#›</a:t>
            </a:fld>
            <a:endParaRPr lang="en-US"/>
          </a:p>
        </p:txBody>
      </p:sp>
    </p:spTree>
  </p:cSld>
  <p:clrMapOvr>
    <a:masterClrMapping/>
  </p:clrMapOvr>
  <p:transition spd="slow">
    <p:push dir="u"/>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4648EE-C0EF-494C-9C45-0155A10B544A}" type="datetimeFigureOut">
              <a:rPr lang="en-US" smtClean="0"/>
              <a:t>10/17/2015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1252B0-F52D-4C90-ADCD-E1F4F8BF05B3}" type="slidenum">
              <a:rPr lang="en-US" smtClean="0"/>
              <a:t>‹#›</a:t>
            </a:fld>
            <a:endParaRPr lang="en-US"/>
          </a:p>
        </p:txBody>
      </p:sp>
    </p:spTree>
  </p:cSld>
  <p:clrMapOvr>
    <a:masterClrMapping/>
  </p:clrMapOvr>
  <p:transition spd="slow">
    <p:push dir="u"/>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C24648EE-C0EF-494C-9C45-0155A10B544A}" type="datetimeFigureOut">
              <a:rPr lang="en-US" smtClean="0"/>
              <a:t>10/17/2015</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2C1252B0-F52D-4C90-ADCD-E1F4F8BF05B3}" type="slidenum">
              <a:rPr lang="en-US" smtClean="0"/>
              <a:t>‹#›</a:t>
            </a:fld>
            <a:endParaRPr lang="en-US"/>
          </a:p>
        </p:txBody>
      </p:sp>
    </p:spTree>
  </p:cSld>
  <p:clrMapOvr>
    <a:masterClrMapping/>
  </p:clrMapOvr>
  <p:transition spd="slow">
    <p:push dir="u"/>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4648EE-C0EF-494C-9C45-0155A10B544A}" type="datetimeFigureOut">
              <a:rPr lang="en-US" smtClean="0"/>
              <a:t>10/17/2015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252B0-F52D-4C90-ADCD-E1F4F8BF05B3}" type="slidenum">
              <a:rPr lang="en-US" smtClean="0"/>
              <a:t>‹#›</a:t>
            </a:fld>
            <a:endParaRPr lang="en-US"/>
          </a:p>
        </p:txBody>
      </p:sp>
    </p:spTree>
  </p:cSld>
  <p:clrMapOvr>
    <a:masterClrMapping/>
  </p:clrMapOvr>
  <p:transition spd="slow">
    <p:push dir="u"/>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C24648EE-C0EF-494C-9C45-0155A10B544A}" type="datetimeFigureOut">
              <a:rPr lang="en-US" smtClean="0"/>
              <a:t>10/17/2015</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2C1252B0-F52D-4C90-ADCD-E1F4F8BF05B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ransition spd="slow">
    <p:push dir="u"/>
  </p:transition>
  <p:timing>
    <p:tnLst>
      <p:par>
        <p:cTn id="1" dur="indefinite" restart="never" nodeType="tmRoot"/>
      </p:par>
    </p:tnLst>
  </p:timing>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447800"/>
          </a:xfrm>
        </p:spPr>
        <p:txBody>
          <a:bodyPr>
            <a:normAutofit/>
          </a:bodyPr>
          <a:lstStyle/>
          <a:p>
            <a:pPr algn="ctr"/>
            <a:r>
              <a:rPr lang="en-GB" b="1" u="sng" dirty="0" smtClean="0"/>
              <a:t>GMG </a:t>
            </a:r>
            <a:r>
              <a:rPr lang="en-GB" b="1" u="sng" dirty="0" err="1" smtClean="0"/>
              <a:t>MigratIOn</a:t>
            </a:r>
            <a:r>
              <a:rPr lang="en-GB" b="1" u="sng" dirty="0" smtClean="0"/>
              <a:t> and DEVELOPMENT DATA HANDBOOK</a:t>
            </a:r>
            <a:r>
              <a:rPr lang="en-GB" dirty="0" smtClean="0"/>
              <a:t/>
            </a:r>
            <a:br>
              <a:rPr lang="en-GB" dirty="0" smtClean="0"/>
            </a:br>
            <a:endParaRPr lang="en-US" dirty="0"/>
          </a:p>
        </p:txBody>
      </p:sp>
      <p:sp>
        <p:nvSpPr>
          <p:cNvPr id="3" name="Content Placeholder 2"/>
          <p:cNvSpPr>
            <a:spLocks noGrp="1"/>
          </p:cNvSpPr>
          <p:nvPr>
            <p:ph idx="1"/>
          </p:nvPr>
        </p:nvSpPr>
        <p:spPr/>
        <p:txBody>
          <a:bodyPr>
            <a:normAutofit/>
          </a:bodyPr>
          <a:lstStyle/>
          <a:p>
            <a:endParaRPr lang="en-GB" sz="2800" dirty="0" smtClean="0">
              <a:solidFill>
                <a:schemeClr val="tx2"/>
              </a:solidFill>
              <a:latin typeface="+mj-lt"/>
            </a:endParaRPr>
          </a:p>
          <a:p>
            <a:endParaRPr lang="en-GB" sz="2800" dirty="0">
              <a:solidFill>
                <a:schemeClr val="tx2"/>
              </a:solidFill>
              <a:latin typeface="+mj-lt"/>
            </a:endParaRPr>
          </a:p>
          <a:p>
            <a:pPr marL="0" indent="0"/>
            <a:r>
              <a:rPr lang="en-GB" sz="2000" dirty="0" smtClean="0">
                <a:solidFill>
                  <a:schemeClr val="tx2"/>
                </a:solidFill>
                <a:latin typeface="+mj-lt"/>
              </a:rPr>
              <a:t>Frank </a:t>
            </a:r>
            <a:r>
              <a:rPr lang="en-GB" sz="2000" dirty="0" smtClean="0">
                <a:solidFill>
                  <a:schemeClr val="tx2"/>
                </a:solidFill>
                <a:latin typeface="+mj-lt"/>
              </a:rPr>
              <a:t>Laczko, </a:t>
            </a:r>
            <a:r>
              <a:rPr lang="en-GB" sz="2000" dirty="0" smtClean="0">
                <a:solidFill>
                  <a:schemeClr val="tx2"/>
                </a:solidFill>
                <a:latin typeface="+mj-lt"/>
              </a:rPr>
              <a:t>IOM</a:t>
            </a:r>
            <a:r>
              <a:rPr lang="en-GB" sz="2000" dirty="0">
                <a:solidFill>
                  <a:schemeClr val="tx2"/>
                </a:solidFill>
                <a:latin typeface="+mj-lt"/>
              </a:rPr>
              <a:t> </a:t>
            </a:r>
            <a:r>
              <a:rPr lang="en-GB" sz="2000" dirty="0" smtClean="0">
                <a:solidFill>
                  <a:schemeClr val="tx2"/>
                </a:solidFill>
                <a:latin typeface="+mj-lt"/>
              </a:rPr>
              <a:t>and </a:t>
            </a:r>
            <a:r>
              <a:rPr lang="en-GB" sz="2000" dirty="0" smtClean="0">
                <a:solidFill>
                  <a:schemeClr val="tx2"/>
                </a:solidFill>
              </a:rPr>
              <a:t>Bela </a:t>
            </a:r>
            <a:r>
              <a:rPr lang="en-GB" sz="2000" dirty="0">
                <a:solidFill>
                  <a:schemeClr val="tx2"/>
                </a:solidFill>
              </a:rPr>
              <a:t>Hovy, UNDESA </a:t>
            </a:r>
            <a:r>
              <a:rPr lang="en-GB" sz="2000" dirty="0" smtClean="0">
                <a:solidFill>
                  <a:schemeClr val="tx2"/>
                </a:solidFill>
              </a:rPr>
              <a:t> </a:t>
            </a:r>
            <a:endParaRPr lang="en-GB" sz="2000" dirty="0" smtClean="0">
              <a:solidFill>
                <a:schemeClr val="tx2"/>
              </a:solidFill>
              <a:latin typeface="+mj-lt"/>
            </a:endParaRPr>
          </a:p>
          <a:p>
            <a:pPr marL="0" indent="0"/>
            <a:r>
              <a:rPr lang="en-GB" sz="2000" dirty="0" smtClean="0">
                <a:solidFill>
                  <a:schemeClr val="tx2"/>
                </a:solidFill>
                <a:latin typeface="+mj-lt"/>
              </a:rPr>
              <a:t>Co-Chair s GMG Data and Research Working Group.</a:t>
            </a:r>
          </a:p>
          <a:p>
            <a:pPr marL="0" indent="0"/>
            <a:endParaRPr lang="en-GB" sz="2000" dirty="0" smtClean="0">
              <a:solidFill>
                <a:schemeClr val="tx2"/>
              </a:solidFill>
              <a:latin typeface="+mj-lt"/>
            </a:endParaRPr>
          </a:p>
          <a:p>
            <a:pPr marL="0" indent="0"/>
            <a:r>
              <a:rPr lang="en-GB" sz="2000" dirty="0" smtClean="0">
                <a:solidFill>
                  <a:schemeClr val="tx2"/>
                </a:solidFill>
                <a:latin typeface="+mj-lt"/>
              </a:rPr>
              <a:t>Platform for Partnerships, Global Forum on Migration and Development, Istanbul, October 16</a:t>
            </a:r>
            <a:r>
              <a:rPr lang="en-GB" sz="2000" baseline="30000" dirty="0" smtClean="0">
                <a:solidFill>
                  <a:schemeClr val="tx2"/>
                </a:solidFill>
                <a:latin typeface="+mj-lt"/>
              </a:rPr>
              <a:t>th</a:t>
            </a:r>
            <a:r>
              <a:rPr lang="en-GB" sz="2000" dirty="0" smtClean="0">
                <a:solidFill>
                  <a:schemeClr val="tx2"/>
                </a:solidFill>
                <a:latin typeface="+mj-lt"/>
              </a:rPr>
              <a:t>, 2015.</a:t>
            </a:r>
          </a:p>
          <a:p>
            <a:endParaRPr lang="en-GB" sz="2800" dirty="0">
              <a:solidFill>
                <a:schemeClr val="tx2"/>
              </a:solidFill>
              <a:latin typeface="+mj-lt"/>
            </a:endParaRPr>
          </a:p>
          <a:p>
            <a:endParaRPr lang="en-GB" sz="2800" dirty="0" smtClean="0">
              <a:solidFill>
                <a:schemeClr val="tx2"/>
              </a:solidFill>
              <a:latin typeface="+mj-lt"/>
            </a:endParaRPr>
          </a:p>
          <a:p>
            <a:endParaRPr lang="en-GB" sz="2800" dirty="0">
              <a:solidFill>
                <a:schemeClr val="tx2"/>
              </a:solidFill>
              <a:latin typeface="+mj-lt"/>
            </a:endParaRPr>
          </a:p>
          <a:p>
            <a:endParaRPr lang="en-GB" sz="2800" dirty="0" smtClean="0">
              <a:solidFill>
                <a:schemeClr val="tx2"/>
              </a:solidFill>
              <a:latin typeface="+mj-lt"/>
            </a:endParaRPr>
          </a:p>
          <a:p>
            <a:endParaRPr lang="en-GB" sz="2800" dirty="0">
              <a:solidFill>
                <a:schemeClr val="tx2"/>
              </a:solidFill>
              <a:latin typeface="+mj-lt"/>
            </a:endParaRPr>
          </a:p>
          <a:p>
            <a:endParaRPr lang="en-GB" sz="2800" dirty="0" smtClean="0">
              <a:solidFill>
                <a:schemeClr val="tx2"/>
              </a:solidFill>
              <a:latin typeface="+mj-lt"/>
            </a:endParaRPr>
          </a:p>
          <a:p>
            <a:endParaRPr lang="en-GB" sz="2800" dirty="0" smtClean="0">
              <a:solidFill>
                <a:schemeClr val="tx2"/>
              </a:solidFill>
              <a:latin typeface="+mj-lt"/>
            </a:endParaRPr>
          </a:p>
          <a:p>
            <a:endParaRPr lang="en-GB" sz="2800" dirty="0" smtClean="0">
              <a:solidFill>
                <a:schemeClr val="tx2"/>
              </a:solidFill>
              <a:latin typeface="+mj-lt"/>
            </a:endParaRPr>
          </a:p>
          <a:p>
            <a:pPr marL="0" indent="0">
              <a:buNone/>
            </a:pPr>
            <a:endParaRPr lang="en-GB" sz="2800" dirty="0" smtClean="0">
              <a:solidFill>
                <a:schemeClr val="tx2"/>
              </a:solidFill>
            </a:endParaRPr>
          </a:p>
          <a:p>
            <a:endParaRPr lang="en-US" sz="2800" dirty="0">
              <a:solidFill>
                <a:schemeClr val="tx2"/>
              </a:solidFill>
            </a:endParaRPr>
          </a:p>
        </p:txBody>
      </p:sp>
    </p:spTree>
    <p:extLst>
      <p:ext uri="{BB962C8B-B14F-4D97-AF65-F5344CB8AC3E}">
        <p14:creationId xmlns:p14="http://schemas.microsoft.com/office/powerpoint/2010/main" val="3490745995"/>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u="sng" dirty="0" smtClean="0"/>
              <a:t>Handbook STRUCTURE</a:t>
            </a:r>
            <a:endParaRPr lang="en-US" b="1" u="sng" dirty="0"/>
          </a:p>
        </p:txBody>
      </p:sp>
      <p:sp>
        <p:nvSpPr>
          <p:cNvPr id="3" name="Content Placeholder 2"/>
          <p:cNvSpPr>
            <a:spLocks noGrp="1"/>
          </p:cNvSpPr>
          <p:nvPr>
            <p:ph idx="1"/>
          </p:nvPr>
        </p:nvSpPr>
        <p:spPr/>
        <p:txBody>
          <a:bodyPr>
            <a:normAutofit lnSpcReduction="10000"/>
          </a:bodyPr>
          <a:lstStyle/>
          <a:p>
            <a:pPr marL="457200" indent="-457200">
              <a:buFont typeface="Arial" panose="020B0604020202020204" pitchFamily="34" charset="0"/>
              <a:buChar char="•"/>
            </a:pPr>
            <a:r>
              <a:rPr lang="en-GB" sz="2800" dirty="0" smtClean="0">
                <a:solidFill>
                  <a:schemeClr val="tx2"/>
                </a:solidFill>
                <a:latin typeface="+mj-lt"/>
              </a:rPr>
              <a:t>16 chapters using common template</a:t>
            </a:r>
          </a:p>
          <a:p>
            <a:pPr marL="457200" indent="-457200">
              <a:buFont typeface="Arial" panose="020B0604020202020204" pitchFamily="34" charset="0"/>
              <a:buChar char="•"/>
            </a:pPr>
            <a:r>
              <a:rPr lang="en-GB" sz="2800" dirty="0" smtClean="0">
                <a:solidFill>
                  <a:schemeClr val="tx2"/>
                </a:solidFill>
                <a:latin typeface="+mj-lt"/>
              </a:rPr>
              <a:t>Key policy issues – introduction to theme.</a:t>
            </a:r>
          </a:p>
          <a:p>
            <a:pPr marL="457200" indent="-457200">
              <a:buFont typeface="Arial" panose="020B0604020202020204" pitchFamily="34" charset="0"/>
              <a:buChar char="•"/>
            </a:pPr>
            <a:r>
              <a:rPr lang="en-GB" sz="2800" dirty="0" smtClean="0">
                <a:solidFill>
                  <a:schemeClr val="tx2"/>
                </a:solidFill>
                <a:latin typeface="+mj-lt"/>
              </a:rPr>
              <a:t>Data needed to analyse the topic</a:t>
            </a:r>
          </a:p>
          <a:p>
            <a:pPr marL="457200" indent="-457200">
              <a:buFont typeface="Arial" panose="020B0604020202020204" pitchFamily="34" charset="0"/>
              <a:buChar char="•"/>
            </a:pPr>
            <a:r>
              <a:rPr lang="en-GB" sz="2800" dirty="0" smtClean="0">
                <a:solidFill>
                  <a:schemeClr val="tx2"/>
                </a:solidFill>
                <a:latin typeface="+mj-lt"/>
              </a:rPr>
              <a:t>Existing standards and sources for data collection</a:t>
            </a:r>
          </a:p>
          <a:p>
            <a:pPr marL="457200" indent="-457200">
              <a:buFont typeface="Arial" panose="020B0604020202020204" pitchFamily="34" charset="0"/>
              <a:buChar char="•"/>
            </a:pPr>
            <a:r>
              <a:rPr lang="en-GB" sz="2800" dirty="0" smtClean="0">
                <a:solidFill>
                  <a:schemeClr val="tx2"/>
                </a:solidFill>
                <a:latin typeface="+mj-lt"/>
              </a:rPr>
              <a:t>Examples of good practice</a:t>
            </a:r>
          </a:p>
          <a:p>
            <a:pPr marL="457200" indent="-457200">
              <a:buFont typeface="Arial" panose="020B0604020202020204" pitchFamily="34" charset="0"/>
              <a:buChar char="•"/>
            </a:pPr>
            <a:r>
              <a:rPr lang="en-GB" sz="2800" dirty="0" smtClean="0">
                <a:solidFill>
                  <a:schemeClr val="tx2"/>
                </a:solidFill>
                <a:latin typeface="+mj-lt"/>
              </a:rPr>
              <a:t>Recommendations to address  data gaps </a:t>
            </a:r>
          </a:p>
          <a:p>
            <a:pPr marL="457200" indent="-457200">
              <a:buFont typeface="Arial" panose="020B0604020202020204" pitchFamily="34" charset="0"/>
              <a:buChar char="•"/>
            </a:pPr>
            <a:endParaRPr lang="en-GB" sz="2800" dirty="0" smtClean="0">
              <a:solidFill>
                <a:schemeClr val="tx2"/>
              </a:solidFill>
              <a:latin typeface="+mj-lt"/>
            </a:endParaRPr>
          </a:p>
          <a:p>
            <a:pPr marL="457200" indent="-457200">
              <a:buFont typeface="Arial" panose="020B0604020202020204" pitchFamily="34" charset="0"/>
              <a:buChar char="•"/>
            </a:pPr>
            <a:endParaRPr lang="en-GB" sz="2800" dirty="0" smtClean="0">
              <a:solidFill>
                <a:schemeClr val="tx2"/>
              </a:solidFill>
              <a:latin typeface="+mj-lt"/>
            </a:endParaRPr>
          </a:p>
          <a:p>
            <a:pPr marL="457200" indent="-457200">
              <a:buFont typeface="Arial" panose="020B0604020202020204" pitchFamily="34" charset="0"/>
              <a:buChar char="•"/>
            </a:pPr>
            <a:endParaRPr lang="en-GB" sz="2800" dirty="0" smtClean="0">
              <a:solidFill>
                <a:schemeClr val="tx2"/>
              </a:solidFill>
              <a:latin typeface="+mj-lt"/>
            </a:endParaRPr>
          </a:p>
          <a:p>
            <a:pPr marL="457200" indent="-457200">
              <a:buFont typeface="Arial" panose="020B0604020202020204" pitchFamily="34" charset="0"/>
              <a:buChar char="•"/>
            </a:pPr>
            <a:endParaRPr lang="en-GB" sz="2800" dirty="0" smtClean="0">
              <a:solidFill>
                <a:schemeClr val="tx2"/>
              </a:solidFill>
              <a:latin typeface="+mj-lt"/>
            </a:endParaRPr>
          </a:p>
          <a:p>
            <a:pPr marL="457200" indent="-457200">
              <a:buFont typeface="Arial" panose="020B0604020202020204" pitchFamily="34" charset="0"/>
              <a:buChar char="•"/>
            </a:pPr>
            <a:endParaRPr lang="en-GB" sz="2800" dirty="0">
              <a:solidFill>
                <a:schemeClr val="tx2"/>
              </a:solidFill>
              <a:latin typeface="+mj-lt"/>
            </a:endParaRPr>
          </a:p>
          <a:p>
            <a:pPr marL="457200" indent="-457200">
              <a:buFont typeface="Arial" panose="020B0604020202020204" pitchFamily="34" charset="0"/>
              <a:buChar char="•"/>
            </a:pPr>
            <a:endParaRPr lang="en-GB" sz="2800" dirty="0" smtClean="0">
              <a:solidFill>
                <a:schemeClr val="tx2"/>
              </a:solidFill>
              <a:latin typeface="+mj-lt"/>
            </a:endParaRPr>
          </a:p>
          <a:p>
            <a:pPr marL="457200" indent="-457200">
              <a:buFont typeface="Arial" panose="020B0604020202020204" pitchFamily="34" charset="0"/>
              <a:buChar char="•"/>
            </a:pPr>
            <a:endParaRPr lang="en-GB" sz="2800" dirty="0" smtClean="0">
              <a:solidFill>
                <a:schemeClr val="tx2"/>
              </a:solidFill>
              <a:latin typeface="+mj-lt"/>
            </a:endParaRPr>
          </a:p>
          <a:p>
            <a:pPr marL="457200" indent="-457200">
              <a:buFont typeface="Arial" panose="020B0604020202020204" pitchFamily="34" charset="0"/>
              <a:buChar char="•"/>
            </a:pPr>
            <a:endParaRPr lang="en-GB" sz="2800" dirty="0">
              <a:solidFill>
                <a:schemeClr val="tx2"/>
              </a:solidFill>
              <a:latin typeface="+mj-lt"/>
            </a:endParaRPr>
          </a:p>
          <a:p>
            <a:pPr marL="457200" indent="-457200">
              <a:buFont typeface="Arial" panose="020B0604020202020204" pitchFamily="34" charset="0"/>
              <a:buChar char="•"/>
            </a:pPr>
            <a:endParaRPr lang="en-US" sz="2800" dirty="0">
              <a:solidFill>
                <a:schemeClr val="tx2"/>
              </a:solidFill>
              <a:latin typeface="+mj-lt"/>
            </a:endParaRPr>
          </a:p>
        </p:txBody>
      </p:sp>
    </p:spTree>
    <p:extLst>
      <p:ext uri="{BB962C8B-B14F-4D97-AF65-F5344CB8AC3E}">
        <p14:creationId xmlns:p14="http://schemas.microsoft.com/office/powerpoint/2010/main" val="1433576838"/>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u="sng" dirty="0" smtClean="0"/>
              <a:t>BENEFITS OF USING THE Handbook </a:t>
            </a:r>
            <a:endParaRPr lang="en-US" b="1" u="sng" dirty="0"/>
          </a:p>
        </p:txBody>
      </p:sp>
      <p:sp>
        <p:nvSpPr>
          <p:cNvPr id="3" name="Content Placeholder 2"/>
          <p:cNvSpPr>
            <a:spLocks noGrp="1"/>
          </p:cNvSpPr>
          <p:nvPr>
            <p:ph idx="1"/>
          </p:nvPr>
        </p:nvSpPr>
        <p:spPr/>
        <p:txBody>
          <a:bodyPr>
            <a:normAutofit fontScale="92500" lnSpcReduction="10000"/>
          </a:bodyPr>
          <a:lstStyle/>
          <a:p>
            <a:pPr marL="457200" indent="-457200">
              <a:buFont typeface="Arial" panose="020B0604020202020204" pitchFamily="34" charset="0"/>
              <a:buChar char="•"/>
            </a:pPr>
            <a:r>
              <a:rPr lang="en-GB" sz="2400" dirty="0" smtClean="0">
                <a:solidFill>
                  <a:schemeClr val="tx2"/>
                </a:solidFill>
                <a:latin typeface="+mj-lt"/>
              </a:rPr>
              <a:t>Summarizes existing standards and definitions for the collection of migration data.</a:t>
            </a:r>
          </a:p>
          <a:p>
            <a:pPr marL="457200" indent="-457200">
              <a:buFont typeface="Arial" panose="020B0604020202020204" pitchFamily="34" charset="0"/>
              <a:buChar char="•"/>
            </a:pPr>
            <a:r>
              <a:rPr lang="en-GB" sz="2400" dirty="0" smtClean="0">
                <a:solidFill>
                  <a:schemeClr val="tx2"/>
                </a:solidFill>
                <a:latin typeface="+mj-lt"/>
              </a:rPr>
              <a:t>Provides an international overview of the main sources of migration data and inventory of existing data.</a:t>
            </a:r>
          </a:p>
          <a:p>
            <a:pPr marL="457200" indent="-457200">
              <a:buFont typeface="Arial" panose="020B0604020202020204" pitchFamily="34" charset="0"/>
              <a:buChar char="•"/>
            </a:pPr>
            <a:r>
              <a:rPr lang="en-GB" sz="2400" dirty="0" smtClean="0">
                <a:solidFill>
                  <a:schemeClr val="tx2"/>
                </a:solidFill>
                <a:latin typeface="+mj-lt"/>
              </a:rPr>
              <a:t>Provides examples of good practice for the collection of migration data and their use in policy-making.</a:t>
            </a:r>
          </a:p>
          <a:p>
            <a:pPr marL="457200" indent="-457200">
              <a:buFont typeface="Arial" panose="020B0604020202020204" pitchFamily="34" charset="0"/>
              <a:buChar char="•"/>
            </a:pPr>
            <a:r>
              <a:rPr lang="en-GB" sz="2400" dirty="0" smtClean="0">
                <a:solidFill>
                  <a:schemeClr val="tx2"/>
                </a:solidFill>
                <a:latin typeface="+mj-lt"/>
              </a:rPr>
              <a:t>Assesses the progress that has been made in implementing global standards and guidelines.</a:t>
            </a:r>
          </a:p>
          <a:p>
            <a:pPr marL="457200" indent="-457200">
              <a:buFont typeface="Arial" panose="020B0604020202020204" pitchFamily="34" charset="0"/>
              <a:buChar char="•"/>
            </a:pPr>
            <a:r>
              <a:rPr lang="en-GB" sz="2400" dirty="0" smtClean="0">
                <a:solidFill>
                  <a:schemeClr val="tx2"/>
                </a:solidFill>
                <a:latin typeface="+mj-lt"/>
              </a:rPr>
              <a:t>Summarizes key recommendations that countries should follow when collecting  migration data.</a:t>
            </a:r>
          </a:p>
          <a:p>
            <a:pPr marL="457200" indent="-457200">
              <a:buFont typeface="Arial" panose="020B0604020202020204" pitchFamily="34" charset="0"/>
              <a:buChar char="•"/>
            </a:pPr>
            <a:endParaRPr lang="en-GB" sz="2800" dirty="0" smtClean="0">
              <a:solidFill>
                <a:schemeClr val="tx2"/>
              </a:solidFill>
              <a:latin typeface="+mj-lt"/>
            </a:endParaRPr>
          </a:p>
          <a:p>
            <a:pPr marL="457200" indent="-457200">
              <a:buFont typeface="Arial" panose="020B0604020202020204" pitchFamily="34" charset="0"/>
              <a:buChar char="•"/>
            </a:pPr>
            <a:endParaRPr lang="en-GB" sz="2800" dirty="0" smtClean="0">
              <a:solidFill>
                <a:schemeClr val="tx2"/>
              </a:solidFill>
              <a:latin typeface="+mj-lt"/>
            </a:endParaRPr>
          </a:p>
          <a:p>
            <a:pPr marL="457200" indent="-457200">
              <a:buFont typeface="Arial" panose="020B0604020202020204" pitchFamily="34" charset="0"/>
              <a:buChar char="•"/>
            </a:pPr>
            <a:endParaRPr lang="en-GB" sz="2800" dirty="0" smtClean="0">
              <a:solidFill>
                <a:schemeClr val="tx2"/>
              </a:solidFill>
              <a:latin typeface="+mj-lt"/>
            </a:endParaRPr>
          </a:p>
          <a:p>
            <a:pPr marL="457200" indent="-457200">
              <a:buFont typeface="Arial" panose="020B0604020202020204" pitchFamily="34" charset="0"/>
              <a:buChar char="•"/>
            </a:pPr>
            <a:endParaRPr lang="en-GB" sz="2800" dirty="0" smtClean="0">
              <a:solidFill>
                <a:schemeClr val="tx2"/>
              </a:solidFill>
              <a:latin typeface="+mj-lt"/>
            </a:endParaRPr>
          </a:p>
          <a:p>
            <a:pPr marL="457200" indent="-457200">
              <a:buFont typeface="Arial" panose="020B0604020202020204" pitchFamily="34" charset="0"/>
              <a:buChar char="•"/>
            </a:pPr>
            <a:endParaRPr lang="en-GB" sz="2800" dirty="0" smtClean="0">
              <a:solidFill>
                <a:schemeClr val="tx2"/>
              </a:solidFill>
              <a:latin typeface="+mj-lt"/>
            </a:endParaRPr>
          </a:p>
          <a:p>
            <a:pPr marL="457200" indent="-457200">
              <a:buFont typeface="Arial" panose="020B0604020202020204" pitchFamily="34" charset="0"/>
              <a:buChar char="•"/>
            </a:pPr>
            <a:endParaRPr lang="en-GB" sz="2800" dirty="0" smtClean="0">
              <a:solidFill>
                <a:schemeClr val="tx2"/>
              </a:solidFill>
              <a:latin typeface="+mj-lt"/>
            </a:endParaRPr>
          </a:p>
          <a:p>
            <a:pPr marL="457200" indent="-457200">
              <a:buFont typeface="Arial" panose="020B0604020202020204" pitchFamily="34" charset="0"/>
              <a:buChar char="•"/>
            </a:pPr>
            <a:endParaRPr lang="en-GB" sz="2800" dirty="0">
              <a:solidFill>
                <a:schemeClr val="tx2"/>
              </a:solidFill>
              <a:latin typeface="+mj-lt"/>
            </a:endParaRPr>
          </a:p>
          <a:p>
            <a:pPr marL="457200" indent="-457200">
              <a:buFont typeface="Arial" panose="020B0604020202020204" pitchFamily="34" charset="0"/>
              <a:buChar char="•"/>
            </a:pPr>
            <a:endParaRPr lang="en-GB" sz="2800" dirty="0" smtClean="0">
              <a:solidFill>
                <a:schemeClr val="tx2"/>
              </a:solidFill>
              <a:latin typeface="+mj-lt"/>
            </a:endParaRPr>
          </a:p>
          <a:p>
            <a:pPr marL="457200" indent="-457200">
              <a:buFont typeface="Arial" panose="020B0604020202020204" pitchFamily="34" charset="0"/>
              <a:buChar char="•"/>
            </a:pPr>
            <a:endParaRPr lang="en-GB" sz="2800" dirty="0" smtClean="0">
              <a:solidFill>
                <a:schemeClr val="tx2"/>
              </a:solidFill>
              <a:latin typeface="+mj-lt"/>
            </a:endParaRPr>
          </a:p>
          <a:p>
            <a:pPr marL="457200" indent="-457200">
              <a:buFont typeface="Arial" panose="020B0604020202020204" pitchFamily="34" charset="0"/>
              <a:buChar char="•"/>
            </a:pPr>
            <a:endParaRPr lang="en-GB" sz="2800" dirty="0">
              <a:solidFill>
                <a:schemeClr val="tx2"/>
              </a:solidFill>
              <a:latin typeface="+mj-lt"/>
            </a:endParaRPr>
          </a:p>
          <a:p>
            <a:pPr marL="457200" indent="-457200">
              <a:buFont typeface="Arial" panose="020B0604020202020204" pitchFamily="34" charset="0"/>
              <a:buChar char="•"/>
            </a:pPr>
            <a:endParaRPr lang="en-US" sz="2800" dirty="0">
              <a:solidFill>
                <a:schemeClr val="tx2"/>
              </a:solidFill>
              <a:latin typeface="+mj-lt"/>
            </a:endParaRPr>
          </a:p>
        </p:txBody>
      </p:sp>
    </p:spTree>
    <p:extLst>
      <p:ext uri="{BB962C8B-B14F-4D97-AF65-F5344CB8AC3E}">
        <p14:creationId xmlns:p14="http://schemas.microsoft.com/office/powerpoint/2010/main" val="527126184"/>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u="sng" dirty="0" smtClean="0"/>
              <a:t>SOME LESSONS LEARNED</a:t>
            </a:r>
            <a:endParaRPr lang="en-US" b="1" u="sng" dirty="0"/>
          </a:p>
        </p:txBody>
      </p:sp>
      <p:sp>
        <p:nvSpPr>
          <p:cNvPr id="3" name="Content Placeholder 2"/>
          <p:cNvSpPr>
            <a:spLocks noGrp="1"/>
          </p:cNvSpPr>
          <p:nvPr>
            <p:ph idx="1"/>
          </p:nvPr>
        </p:nvSpPr>
        <p:spPr/>
        <p:txBody>
          <a:bodyPr>
            <a:normAutofit/>
          </a:bodyPr>
          <a:lstStyle/>
          <a:p>
            <a:pPr marL="457200" indent="-457200">
              <a:buFont typeface="Arial" panose="020B0604020202020204" pitchFamily="34" charset="0"/>
              <a:buChar char="•"/>
            </a:pPr>
            <a:r>
              <a:rPr lang="en-GB" sz="2400" dirty="0" smtClean="0">
                <a:solidFill>
                  <a:schemeClr val="tx2"/>
                </a:solidFill>
                <a:latin typeface="+mj-lt"/>
              </a:rPr>
              <a:t>Several examples of innovative practices which could be potentially replicated.</a:t>
            </a:r>
          </a:p>
          <a:p>
            <a:pPr marL="457200" indent="-457200">
              <a:buFont typeface="Arial" panose="020B0604020202020204" pitchFamily="34" charset="0"/>
              <a:buChar char="•"/>
            </a:pPr>
            <a:r>
              <a:rPr lang="en-GB" sz="2400" dirty="0" smtClean="0">
                <a:solidFill>
                  <a:schemeClr val="tx2"/>
                </a:solidFill>
                <a:latin typeface="+mj-lt"/>
              </a:rPr>
              <a:t>New data sources such as “Big Data” yet to be fully exploited by GMG and States, although several innovative examples.</a:t>
            </a:r>
          </a:p>
          <a:p>
            <a:pPr marL="457200" indent="-457200">
              <a:buFont typeface="Arial" panose="020B0604020202020204" pitchFamily="34" charset="0"/>
              <a:buChar char="•"/>
            </a:pPr>
            <a:r>
              <a:rPr lang="en-GB" sz="2400" dirty="0" smtClean="0">
                <a:solidFill>
                  <a:schemeClr val="tx2"/>
                </a:solidFill>
                <a:latin typeface="+mj-lt"/>
              </a:rPr>
              <a:t>Data guidelines lacking in several policy fields including, migrants in crisis situations, stranded migrants, migrants in detention, etc.</a:t>
            </a:r>
          </a:p>
          <a:p>
            <a:pPr marL="457200" indent="-457200">
              <a:buFont typeface="Arial" panose="020B0604020202020204" pitchFamily="34" charset="0"/>
              <a:buChar char="•"/>
            </a:pPr>
            <a:endParaRPr lang="en-GB" sz="2800" dirty="0" smtClean="0">
              <a:solidFill>
                <a:schemeClr val="tx2"/>
              </a:solidFill>
              <a:latin typeface="+mj-lt"/>
            </a:endParaRPr>
          </a:p>
          <a:p>
            <a:pPr marL="457200" indent="-457200">
              <a:buFont typeface="Arial" panose="020B0604020202020204" pitchFamily="34" charset="0"/>
              <a:buChar char="•"/>
            </a:pPr>
            <a:endParaRPr lang="en-GB" sz="2800" dirty="0" smtClean="0">
              <a:solidFill>
                <a:schemeClr val="tx2"/>
              </a:solidFill>
              <a:latin typeface="+mj-lt"/>
            </a:endParaRPr>
          </a:p>
          <a:p>
            <a:pPr marL="457200" indent="-457200">
              <a:buFont typeface="Arial" panose="020B0604020202020204" pitchFamily="34" charset="0"/>
              <a:buChar char="•"/>
            </a:pPr>
            <a:endParaRPr lang="en-GB" sz="2800" dirty="0" smtClean="0">
              <a:solidFill>
                <a:schemeClr val="tx2"/>
              </a:solidFill>
              <a:latin typeface="+mj-lt"/>
            </a:endParaRPr>
          </a:p>
          <a:p>
            <a:pPr marL="457200" indent="-457200">
              <a:buFont typeface="Arial" panose="020B0604020202020204" pitchFamily="34" charset="0"/>
              <a:buChar char="•"/>
            </a:pPr>
            <a:endParaRPr lang="en-GB" sz="2800" dirty="0" smtClean="0">
              <a:solidFill>
                <a:schemeClr val="tx2"/>
              </a:solidFill>
              <a:latin typeface="+mj-lt"/>
            </a:endParaRPr>
          </a:p>
          <a:p>
            <a:pPr marL="457200" indent="-457200">
              <a:buFont typeface="Arial" panose="020B0604020202020204" pitchFamily="34" charset="0"/>
              <a:buChar char="•"/>
            </a:pPr>
            <a:endParaRPr lang="en-GB" sz="2800" dirty="0" smtClean="0">
              <a:solidFill>
                <a:schemeClr val="tx2"/>
              </a:solidFill>
              <a:latin typeface="+mj-lt"/>
            </a:endParaRPr>
          </a:p>
          <a:p>
            <a:pPr marL="457200" indent="-457200">
              <a:buFont typeface="Arial" panose="020B0604020202020204" pitchFamily="34" charset="0"/>
              <a:buChar char="•"/>
            </a:pPr>
            <a:endParaRPr lang="en-GB" sz="2800" dirty="0" smtClean="0">
              <a:solidFill>
                <a:schemeClr val="tx2"/>
              </a:solidFill>
              <a:latin typeface="+mj-lt"/>
            </a:endParaRPr>
          </a:p>
          <a:p>
            <a:pPr marL="457200" indent="-457200">
              <a:buFont typeface="Arial" panose="020B0604020202020204" pitchFamily="34" charset="0"/>
              <a:buChar char="•"/>
            </a:pPr>
            <a:endParaRPr lang="en-GB" sz="2800" dirty="0">
              <a:solidFill>
                <a:schemeClr val="tx2"/>
              </a:solidFill>
              <a:latin typeface="+mj-lt"/>
            </a:endParaRPr>
          </a:p>
          <a:p>
            <a:pPr marL="457200" indent="-457200">
              <a:buFont typeface="Arial" panose="020B0604020202020204" pitchFamily="34" charset="0"/>
              <a:buChar char="•"/>
            </a:pPr>
            <a:endParaRPr lang="en-GB" sz="2800" dirty="0" smtClean="0">
              <a:solidFill>
                <a:schemeClr val="tx2"/>
              </a:solidFill>
              <a:latin typeface="+mj-lt"/>
            </a:endParaRPr>
          </a:p>
          <a:p>
            <a:pPr marL="457200" indent="-457200">
              <a:buFont typeface="Arial" panose="020B0604020202020204" pitchFamily="34" charset="0"/>
              <a:buChar char="•"/>
            </a:pPr>
            <a:endParaRPr lang="en-GB" sz="2800" dirty="0" smtClean="0">
              <a:solidFill>
                <a:schemeClr val="tx2"/>
              </a:solidFill>
              <a:latin typeface="+mj-lt"/>
            </a:endParaRPr>
          </a:p>
          <a:p>
            <a:pPr marL="457200" indent="-457200">
              <a:buFont typeface="Arial" panose="020B0604020202020204" pitchFamily="34" charset="0"/>
              <a:buChar char="•"/>
            </a:pPr>
            <a:endParaRPr lang="en-GB" sz="2800" dirty="0">
              <a:solidFill>
                <a:schemeClr val="tx2"/>
              </a:solidFill>
              <a:latin typeface="+mj-lt"/>
            </a:endParaRPr>
          </a:p>
          <a:p>
            <a:pPr marL="457200" indent="-457200">
              <a:buFont typeface="Arial" panose="020B0604020202020204" pitchFamily="34" charset="0"/>
              <a:buChar char="•"/>
            </a:pPr>
            <a:endParaRPr lang="en-US" sz="2800" dirty="0">
              <a:solidFill>
                <a:schemeClr val="tx2"/>
              </a:solidFill>
              <a:latin typeface="+mj-lt"/>
            </a:endParaRPr>
          </a:p>
        </p:txBody>
      </p:sp>
    </p:spTree>
    <p:extLst>
      <p:ext uri="{BB962C8B-B14F-4D97-AF65-F5344CB8AC3E}">
        <p14:creationId xmlns:p14="http://schemas.microsoft.com/office/powerpoint/2010/main" val="3730555731"/>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u="sng" dirty="0" smtClean="0"/>
              <a:t>WAY FORWARD: NEXT STEPS</a:t>
            </a:r>
            <a:endParaRPr lang="en-US" b="1" u="sng" dirty="0"/>
          </a:p>
        </p:txBody>
      </p:sp>
      <p:sp>
        <p:nvSpPr>
          <p:cNvPr id="3" name="Content Placeholder 2"/>
          <p:cNvSpPr>
            <a:spLocks noGrp="1"/>
          </p:cNvSpPr>
          <p:nvPr>
            <p:ph idx="1"/>
          </p:nvPr>
        </p:nvSpPr>
        <p:spPr/>
        <p:txBody>
          <a:bodyPr>
            <a:normAutofit lnSpcReduction="10000"/>
          </a:bodyPr>
          <a:lstStyle/>
          <a:p>
            <a:pPr marL="457200" indent="-457200">
              <a:buFont typeface="Arial" panose="020B0604020202020204" pitchFamily="34" charset="0"/>
              <a:buChar char="•"/>
            </a:pPr>
            <a:r>
              <a:rPr lang="en-GB" sz="2800" dirty="0" smtClean="0">
                <a:solidFill>
                  <a:schemeClr val="tx2"/>
                </a:solidFill>
                <a:latin typeface="+mj-lt"/>
              </a:rPr>
              <a:t>How to ensure that the handbook is widely read and used ?</a:t>
            </a:r>
          </a:p>
          <a:p>
            <a:pPr marL="457200" indent="-457200">
              <a:buFont typeface="Arial" panose="020B0604020202020204" pitchFamily="34" charset="0"/>
              <a:buChar char="•"/>
            </a:pPr>
            <a:r>
              <a:rPr lang="en-GB" sz="2800" dirty="0" smtClean="0">
                <a:solidFill>
                  <a:schemeClr val="tx2"/>
                </a:solidFill>
                <a:latin typeface="+mj-lt"/>
              </a:rPr>
              <a:t>GMG  data training courses ?</a:t>
            </a:r>
          </a:p>
          <a:p>
            <a:pPr marL="457200" indent="-457200">
              <a:buFont typeface="Arial" panose="020B0604020202020204" pitchFamily="34" charset="0"/>
              <a:buChar char="•"/>
            </a:pPr>
            <a:r>
              <a:rPr lang="en-GB" sz="2800" dirty="0" smtClean="0">
                <a:solidFill>
                  <a:schemeClr val="tx2"/>
                </a:solidFill>
                <a:latin typeface="+mj-lt"/>
              </a:rPr>
              <a:t>Development of training modules</a:t>
            </a:r>
          </a:p>
          <a:p>
            <a:pPr marL="457200" indent="-457200">
              <a:buFont typeface="Arial" panose="020B0604020202020204" pitchFamily="34" charset="0"/>
              <a:buChar char="•"/>
            </a:pPr>
            <a:r>
              <a:rPr lang="en-GB" sz="2800" dirty="0" smtClean="0">
                <a:solidFill>
                  <a:schemeClr val="tx2"/>
                </a:solidFill>
                <a:latin typeface="+mj-lt"/>
              </a:rPr>
              <a:t>Create database of tools/links  to data guides and practices.</a:t>
            </a:r>
          </a:p>
          <a:p>
            <a:pPr marL="457200" indent="-457200">
              <a:buFont typeface="Arial" panose="020B0604020202020204" pitchFamily="34" charset="0"/>
              <a:buChar char="•"/>
            </a:pPr>
            <a:r>
              <a:rPr lang="en-GB" sz="2800" dirty="0" smtClean="0">
                <a:solidFill>
                  <a:schemeClr val="tx2"/>
                </a:solidFill>
                <a:latin typeface="+mj-lt"/>
              </a:rPr>
              <a:t>Pilot projects to test handbook and assess data capacities ?</a:t>
            </a:r>
          </a:p>
          <a:p>
            <a:pPr marL="457200" indent="-457200">
              <a:buFont typeface="Arial" panose="020B0604020202020204" pitchFamily="34" charset="0"/>
              <a:buChar char="•"/>
            </a:pPr>
            <a:endParaRPr lang="en-GB" sz="2800" dirty="0" smtClean="0">
              <a:solidFill>
                <a:schemeClr val="tx2"/>
              </a:solidFill>
              <a:latin typeface="+mj-lt"/>
            </a:endParaRPr>
          </a:p>
          <a:p>
            <a:pPr marL="457200" indent="-457200">
              <a:buFont typeface="Arial" panose="020B0604020202020204" pitchFamily="34" charset="0"/>
              <a:buChar char="•"/>
            </a:pPr>
            <a:endParaRPr lang="en-GB" sz="2800" dirty="0" smtClean="0">
              <a:solidFill>
                <a:schemeClr val="tx2"/>
              </a:solidFill>
              <a:latin typeface="+mj-lt"/>
            </a:endParaRPr>
          </a:p>
          <a:p>
            <a:pPr marL="457200" indent="-457200">
              <a:buFont typeface="Arial" panose="020B0604020202020204" pitchFamily="34" charset="0"/>
              <a:buChar char="•"/>
            </a:pPr>
            <a:endParaRPr lang="en-GB" sz="2800" dirty="0" smtClean="0">
              <a:solidFill>
                <a:schemeClr val="tx2"/>
              </a:solidFill>
              <a:latin typeface="+mj-lt"/>
            </a:endParaRPr>
          </a:p>
          <a:p>
            <a:pPr marL="457200" indent="-457200">
              <a:buFont typeface="Arial" panose="020B0604020202020204" pitchFamily="34" charset="0"/>
              <a:buChar char="•"/>
            </a:pPr>
            <a:endParaRPr lang="en-GB" sz="2800" dirty="0" smtClean="0">
              <a:solidFill>
                <a:schemeClr val="tx2"/>
              </a:solidFill>
              <a:latin typeface="+mj-lt"/>
            </a:endParaRPr>
          </a:p>
          <a:p>
            <a:pPr marL="457200" indent="-457200">
              <a:buFont typeface="Arial" panose="020B0604020202020204" pitchFamily="34" charset="0"/>
              <a:buChar char="•"/>
            </a:pPr>
            <a:endParaRPr lang="en-GB" sz="2800" dirty="0">
              <a:solidFill>
                <a:schemeClr val="tx2"/>
              </a:solidFill>
              <a:latin typeface="+mj-lt"/>
            </a:endParaRPr>
          </a:p>
          <a:p>
            <a:pPr marL="457200" indent="-457200">
              <a:buFont typeface="Arial" panose="020B0604020202020204" pitchFamily="34" charset="0"/>
              <a:buChar char="•"/>
            </a:pPr>
            <a:endParaRPr lang="en-GB" sz="2800" dirty="0" smtClean="0">
              <a:solidFill>
                <a:schemeClr val="tx2"/>
              </a:solidFill>
              <a:latin typeface="+mj-lt"/>
            </a:endParaRPr>
          </a:p>
          <a:p>
            <a:pPr marL="457200" indent="-457200">
              <a:buFont typeface="Arial" panose="020B0604020202020204" pitchFamily="34" charset="0"/>
              <a:buChar char="•"/>
            </a:pPr>
            <a:endParaRPr lang="en-GB" sz="2800" dirty="0" smtClean="0">
              <a:solidFill>
                <a:schemeClr val="tx2"/>
              </a:solidFill>
              <a:latin typeface="+mj-lt"/>
            </a:endParaRPr>
          </a:p>
          <a:p>
            <a:pPr marL="457200" indent="-457200">
              <a:buFont typeface="Arial" panose="020B0604020202020204" pitchFamily="34" charset="0"/>
              <a:buChar char="•"/>
            </a:pPr>
            <a:endParaRPr lang="en-GB" sz="2800" dirty="0">
              <a:solidFill>
                <a:schemeClr val="tx2"/>
              </a:solidFill>
              <a:latin typeface="+mj-lt"/>
            </a:endParaRPr>
          </a:p>
          <a:p>
            <a:pPr marL="457200" indent="-457200">
              <a:buFont typeface="Arial" panose="020B0604020202020204" pitchFamily="34" charset="0"/>
              <a:buChar char="•"/>
            </a:pPr>
            <a:endParaRPr lang="en-US" sz="2800" dirty="0">
              <a:solidFill>
                <a:schemeClr val="tx2"/>
              </a:solidFill>
              <a:latin typeface="+mj-lt"/>
            </a:endParaRPr>
          </a:p>
        </p:txBody>
      </p:sp>
    </p:spTree>
    <p:extLst>
      <p:ext uri="{BB962C8B-B14F-4D97-AF65-F5344CB8AC3E}">
        <p14:creationId xmlns:p14="http://schemas.microsoft.com/office/powerpoint/2010/main" val="4126756266"/>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u="sng" dirty="0" smtClean="0"/>
              <a:t>Concluding Remarks</a:t>
            </a:r>
            <a:endParaRPr lang="en-US" b="1" u="sng" dirty="0"/>
          </a:p>
        </p:txBody>
      </p:sp>
      <p:sp>
        <p:nvSpPr>
          <p:cNvPr id="3" name="Content Placeholder 2"/>
          <p:cNvSpPr>
            <a:spLocks noGrp="1"/>
          </p:cNvSpPr>
          <p:nvPr>
            <p:ph idx="1"/>
          </p:nvPr>
        </p:nvSpPr>
        <p:spPr/>
        <p:txBody>
          <a:bodyPr>
            <a:normAutofit lnSpcReduction="10000"/>
          </a:bodyPr>
          <a:lstStyle/>
          <a:p>
            <a:pPr marL="457200" indent="-457200">
              <a:buFont typeface="Arial" panose="020B0604020202020204" pitchFamily="34" charset="0"/>
              <a:buChar char="•"/>
            </a:pPr>
            <a:r>
              <a:rPr lang="en-GB" sz="2800" dirty="0" smtClean="0">
                <a:solidFill>
                  <a:schemeClr val="tx2"/>
                </a:solidFill>
                <a:latin typeface="+mj-lt"/>
              </a:rPr>
              <a:t>The 2030 Agenda has placed statistics development at the centre of the global development agenda.</a:t>
            </a:r>
          </a:p>
          <a:p>
            <a:pPr marL="457200" indent="-457200">
              <a:buFont typeface="Arial" panose="020B0604020202020204" pitchFamily="34" charset="0"/>
              <a:buChar char="•"/>
            </a:pPr>
            <a:r>
              <a:rPr lang="en-GB" sz="2800" dirty="0" smtClean="0">
                <a:solidFill>
                  <a:schemeClr val="tx2"/>
                </a:solidFill>
                <a:latin typeface="+mj-lt"/>
              </a:rPr>
              <a:t>It is essential that migration </a:t>
            </a:r>
            <a:r>
              <a:rPr lang="en-GB" sz="2800" smtClean="0">
                <a:solidFill>
                  <a:schemeClr val="tx2"/>
                </a:solidFill>
                <a:latin typeface="+mj-lt"/>
              </a:rPr>
              <a:t>data are mainstreamed </a:t>
            </a:r>
            <a:r>
              <a:rPr lang="en-GB" sz="2800" dirty="0" smtClean="0">
                <a:solidFill>
                  <a:schemeClr val="tx2"/>
                </a:solidFill>
                <a:latin typeface="+mj-lt"/>
              </a:rPr>
              <a:t>into national development data plans. </a:t>
            </a:r>
          </a:p>
          <a:p>
            <a:pPr marL="457200" indent="-457200">
              <a:buFont typeface="Arial" panose="020B0604020202020204" pitchFamily="34" charset="0"/>
              <a:buChar char="•"/>
            </a:pPr>
            <a:r>
              <a:rPr lang="en-GB" sz="2800" dirty="0" smtClean="0">
                <a:solidFill>
                  <a:schemeClr val="tx2"/>
                </a:solidFill>
                <a:latin typeface="+mj-lt"/>
              </a:rPr>
              <a:t>The GMG Migration and Development Data Handbook can contribute to this effort.</a:t>
            </a:r>
          </a:p>
          <a:p>
            <a:pPr marL="457200" indent="-457200">
              <a:buFont typeface="Arial" panose="020B0604020202020204" pitchFamily="34" charset="0"/>
              <a:buChar char="•"/>
            </a:pPr>
            <a:endParaRPr lang="en-GB" sz="2800" dirty="0" smtClean="0">
              <a:solidFill>
                <a:schemeClr val="tx2"/>
              </a:solidFill>
              <a:latin typeface="+mj-lt"/>
            </a:endParaRPr>
          </a:p>
          <a:p>
            <a:pPr marL="457200" indent="-457200">
              <a:buFont typeface="Arial" panose="020B0604020202020204" pitchFamily="34" charset="0"/>
              <a:buChar char="•"/>
            </a:pPr>
            <a:endParaRPr lang="en-GB" sz="2800" dirty="0" smtClean="0">
              <a:solidFill>
                <a:schemeClr val="tx2"/>
              </a:solidFill>
              <a:latin typeface="+mj-lt"/>
            </a:endParaRPr>
          </a:p>
          <a:p>
            <a:pPr marL="457200" indent="-457200">
              <a:buFont typeface="Arial" panose="020B0604020202020204" pitchFamily="34" charset="0"/>
              <a:buChar char="•"/>
            </a:pPr>
            <a:endParaRPr lang="en-GB" sz="2800" dirty="0" smtClean="0">
              <a:solidFill>
                <a:schemeClr val="tx2"/>
              </a:solidFill>
              <a:latin typeface="+mj-lt"/>
            </a:endParaRPr>
          </a:p>
          <a:p>
            <a:pPr marL="457200" indent="-457200">
              <a:buFont typeface="Arial" panose="020B0604020202020204" pitchFamily="34" charset="0"/>
              <a:buChar char="•"/>
            </a:pPr>
            <a:endParaRPr lang="en-GB" sz="2800" dirty="0" smtClean="0">
              <a:solidFill>
                <a:schemeClr val="tx2"/>
              </a:solidFill>
              <a:latin typeface="+mj-lt"/>
            </a:endParaRPr>
          </a:p>
          <a:p>
            <a:pPr marL="457200" indent="-457200">
              <a:buFont typeface="Arial" panose="020B0604020202020204" pitchFamily="34" charset="0"/>
              <a:buChar char="•"/>
            </a:pPr>
            <a:endParaRPr lang="en-GB" sz="2800" dirty="0">
              <a:solidFill>
                <a:schemeClr val="tx2"/>
              </a:solidFill>
              <a:latin typeface="+mj-lt"/>
            </a:endParaRPr>
          </a:p>
          <a:p>
            <a:pPr marL="457200" indent="-457200">
              <a:buFont typeface="Arial" panose="020B0604020202020204" pitchFamily="34" charset="0"/>
              <a:buChar char="•"/>
            </a:pPr>
            <a:endParaRPr lang="en-GB" sz="2800" dirty="0" smtClean="0">
              <a:solidFill>
                <a:schemeClr val="tx2"/>
              </a:solidFill>
              <a:latin typeface="+mj-lt"/>
            </a:endParaRPr>
          </a:p>
          <a:p>
            <a:pPr marL="457200" indent="-457200">
              <a:buFont typeface="Arial" panose="020B0604020202020204" pitchFamily="34" charset="0"/>
              <a:buChar char="•"/>
            </a:pPr>
            <a:endParaRPr lang="en-GB" sz="2800" dirty="0" smtClean="0">
              <a:solidFill>
                <a:schemeClr val="tx2"/>
              </a:solidFill>
              <a:latin typeface="+mj-lt"/>
            </a:endParaRPr>
          </a:p>
          <a:p>
            <a:pPr marL="457200" indent="-457200">
              <a:buFont typeface="Arial" panose="020B0604020202020204" pitchFamily="34" charset="0"/>
              <a:buChar char="•"/>
            </a:pPr>
            <a:endParaRPr lang="en-GB" sz="2800" dirty="0">
              <a:solidFill>
                <a:schemeClr val="tx2"/>
              </a:solidFill>
              <a:latin typeface="+mj-lt"/>
            </a:endParaRPr>
          </a:p>
          <a:p>
            <a:pPr marL="457200" indent="-457200">
              <a:buFont typeface="Arial" panose="020B0604020202020204" pitchFamily="34" charset="0"/>
              <a:buChar char="•"/>
            </a:pPr>
            <a:endParaRPr lang="en-US" sz="2800" dirty="0">
              <a:solidFill>
                <a:schemeClr val="tx2"/>
              </a:solidFill>
              <a:latin typeface="+mj-lt"/>
            </a:endParaRPr>
          </a:p>
        </p:txBody>
      </p:sp>
    </p:spTree>
    <p:extLst>
      <p:ext uri="{BB962C8B-B14F-4D97-AF65-F5344CB8AC3E}">
        <p14:creationId xmlns:p14="http://schemas.microsoft.com/office/powerpoint/2010/main" val="3943117575"/>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447800"/>
          </a:xfrm>
        </p:spPr>
        <p:txBody>
          <a:bodyPr>
            <a:normAutofit fontScale="90000"/>
          </a:bodyPr>
          <a:lstStyle/>
          <a:p>
            <a:pPr algn="ctr"/>
            <a:r>
              <a:rPr lang="en-GB" b="1" u="sng" dirty="0" smtClean="0"/>
              <a:t>Background: HLD 2013 CALLS  FOR BETTER Migration DATA</a:t>
            </a:r>
            <a:br>
              <a:rPr lang="en-GB" b="1" u="sng" dirty="0" smtClean="0"/>
            </a:br>
            <a:r>
              <a:rPr lang="en-GB" dirty="0" smtClean="0"/>
              <a:t/>
            </a:r>
            <a:br>
              <a:rPr lang="en-GB" dirty="0" smtClean="0"/>
            </a:br>
            <a:endParaRPr lang="en-US" dirty="0"/>
          </a:p>
        </p:txBody>
      </p:sp>
      <p:sp>
        <p:nvSpPr>
          <p:cNvPr id="3" name="Content Placeholder 2"/>
          <p:cNvSpPr>
            <a:spLocks noGrp="1"/>
          </p:cNvSpPr>
          <p:nvPr>
            <p:ph idx="1"/>
          </p:nvPr>
        </p:nvSpPr>
        <p:spPr/>
        <p:txBody>
          <a:bodyPr>
            <a:normAutofit fontScale="70000" lnSpcReduction="20000"/>
          </a:bodyPr>
          <a:lstStyle/>
          <a:p>
            <a:pPr marL="457200" indent="-457200">
              <a:buFont typeface="Arial" panose="020B0604020202020204" pitchFamily="34" charset="0"/>
              <a:buChar char="•"/>
            </a:pPr>
            <a:r>
              <a:rPr lang="en-GB" sz="3100" b="0" dirty="0">
                <a:solidFill>
                  <a:schemeClr val="tx2"/>
                </a:solidFill>
                <a:latin typeface="Aharoni" panose="02010803020104030203" pitchFamily="2" charset="-79"/>
                <a:cs typeface="Aharoni" panose="02010803020104030203" pitchFamily="2" charset="-79"/>
              </a:rPr>
              <a:t>The </a:t>
            </a:r>
            <a:r>
              <a:rPr lang="en-GB" sz="3100" b="0" dirty="0" smtClean="0">
                <a:solidFill>
                  <a:schemeClr val="tx2"/>
                </a:solidFill>
                <a:latin typeface="Aharoni" panose="02010803020104030203" pitchFamily="2" charset="-79"/>
                <a:cs typeface="Aharoni" panose="02010803020104030203" pitchFamily="2" charset="-79"/>
              </a:rPr>
              <a:t>Declaration </a:t>
            </a:r>
            <a:r>
              <a:rPr lang="en-GB" sz="3100" b="0" dirty="0">
                <a:solidFill>
                  <a:schemeClr val="tx2"/>
                </a:solidFill>
                <a:latin typeface="Aharoni" panose="02010803020104030203" pitchFamily="2" charset="-79"/>
                <a:cs typeface="Aharoni" panose="02010803020104030203" pitchFamily="2" charset="-79"/>
              </a:rPr>
              <a:t>of </a:t>
            </a:r>
            <a:r>
              <a:rPr lang="en-GB" sz="3100" b="0" dirty="0" smtClean="0">
                <a:solidFill>
                  <a:schemeClr val="tx2"/>
                </a:solidFill>
                <a:latin typeface="Aharoni" panose="02010803020104030203" pitchFamily="2" charset="-79"/>
                <a:cs typeface="Aharoni" panose="02010803020104030203" pitchFamily="2" charset="-79"/>
              </a:rPr>
              <a:t>the </a:t>
            </a:r>
            <a:r>
              <a:rPr lang="en-GB" sz="3100" b="0" dirty="0">
                <a:solidFill>
                  <a:schemeClr val="tx2"/>
                </a:solidFill>
                <a:latin typeface="Aharoni" panose="02010803020104030203" pitchFamily="2" charset="-79"/>
                <a:cs typeface="Aharoni" panose="02010803020104030203" pitchFamily="2" charset="-79"/>
              </a:rPr>
              <a:t>High-level Dialogue on International Migration and </a:t>
            </a:r>
            <a:r>
              <a:rPr lang="en-GB" sz="3100" b="0" dirty="0" smtClean="0">
                <a:solidFill>
                  <a:schemeClr val="tx2"/>
                </a:solidFill>
                <a:latin typeface="Aharoni" panose="02010803020104030203" pitchFamily="2" charset="-79"/>
                <a:cs typeface="Aharoni" panose="02010803020104030203" pitchFamily="2" charset="-79"/>
              </a:rPr>
              <a:t>Development</a:t>
            </a:r>
            <a:r>
              <a:rPr lang="en-GB" sz="3100" b="0" dirty="0">
                <a:solidFill>
                  <a:schemeClr val="tx2"/>
                </a:solidFill>
                <a:latin typeface="Aharoni" panose="02010803020104030203" pitchFamily="2" charset="-79"/>
                <a:cs typeface="Aharoni" panose="02010803020104030203" pitchFamily="2" charset="-79"/>
              </a:rPr>
              <a:t>:</a:t>
            </a:r>
            <a:endParaRPr lang="en-GB" sz="2800" b="0" u="sng" dirty="0" smtClean="0">
              <a:solidFill>
                <a:schemeClr val="tx2"/>
              </a:solidFill>
              <a:latin typeface="Aharoni" panose="02010803020104030203" pitchFamily="2" charset="-79"/>
              <a:cs typeface="Aharoni" panose="02010803020104030203" pitchFamily="2" charset="-79"/>
            </a:endParaRPr>
          </a:p>
          <a:p>
            <a:pPr marL="457200" indent="-457200">
              <a:buFont typeface="Arial" panose="020B0604020202020204" pitchFamily="34" charset="0"/>
              <a:buChar char="•"/>
            </a:pPr>
            <a:endParaRPr lang="en-GB" sz="2800" b="0" u="sng" dirty="0" smtClean="0">
              <a:solidFill>
                <a:schemeClr val="tx2"/>
              </a:solidFill>
              <a:latin typeface="Aharoni" panose="02010803020104030203" pitchFamily="2" charset="-79"/>
              <a:cs typeface="Aharoni" panose="02010803020104030203" pitchFamily="2" charset="-79"/>
            </a:endParaRPr>
          </a:p>
          <a:p>
            <a:pPr marL="457200" indent="-457200">
              <a:buFont typeface="Arial" panose="020B0604020202020204" pitchFamily="34" charset="0"/>
              <a:buChar char="•"/>
            </a:pPr>
            <a:r>
              <a:rPr lang="en-GB" sz="2800" i="1" dirty="0">
                <a:solidFill>
                  <a:schemeClr val="tx2"/>
                </a:solidFill>
                <a:latin typeface="Aharoni" panose="02010803020104030203" pitchFamily="2" charset="-79"/>
                <a:cs typeface="Aharoni" panose="02010803020104030203" pitchFamily="2" charset="-79"/>
              </a:rPr>
              <a:t>E</a:t>
            </a:r>
            <a:r>
              <a:rPr lang="en-GB" sz="2800" i="1" dirty="0" smtClean="0">
                <a:solidFill>
                  <a:schemeClr val="tx2"/>
                </a:solidFill>
                <a:latin typeface="Aharoni" panose="02010803020104030203" pitchFamily="2" charset="-79"/>
                <a:cs typeface="Aharoni" panose="02010803020104030203" pitchFamily="2" charset="-79"/>
              </a:rPr>
              <a:t>mphasized </a:t>
            </a:r>
            <a:r>
              <a:rPr lang="en-GB" sz="2800" i="1" dirty="0">
                <a:solidFill>
                  <a:schemeClr val="tx2"/>
                </a:solidFill>
                <a:latin typeface="Aharoni" panose="02010803020104030203" pitchFamily="2" charset="-79"/>
                <a:cs typeface="Aharoni" panose="02010803020104030203" pitchFamily="2" charset="-79"/>
              </a:rPr>
              <a:t>“the need for reliable statistical data on international migration, …and noted “migration data could facilitate the design of evidence-based policy and decision-making in all relevant aspects of sustainable development</a:t>
            </a:r>
            <a:r>
              <a:rPr lang="en-GB" sz="2800" dirty="0" smtClean="0">
                <a:solidFill>
                  <a:schemeClr val="tx2"/>
                </a:solidFill>
                <a:latin typeface="Aharoni" panose="02010803020104030203" pitchFamily="2" charset="-79"/>
                <a:cs typeface="Aharoni" panose="02010803020104030203" pitchFamily="2" charset="-79"/>
              </a:rPr>
              <a:t>”.</a:t>
            </a:r>
          </a:p>
          <a:p>
            <a:pPr marL="457200" indent="-457200">
              <a:buFont typeface="Arial" panose="020B0604020202020204" pitchFamily="34" charset="0"/>
              <a:buChar char="•"/>
            </a:pPr>
            <a:endParaRPr lang="en-GB" sz="2800" dirty="0">
              <a:solidFill>
                <a:schemeClr val="tx2"/>
              </a:solidFill>
              <a:latin typeface="Aharoni" panose="02010803020104030203" pitchFamily="2" charset="-79"/>
              <a:cs typeface="Aharoni" panose="02010803020104030203" pitchFamily="2" charset="-79"/>
            </a:endParaRPr>
          </a:p>
          <a:p>
            <a:pPr marL="457200" indent="-457200">
              <a:buFont typeface="Arial" panose="020B0604020202020204" pitchFamily="34" charset="0"/>
              <a:buChar char="•"/>
            </a:pPr>
            <a:r>
              <a:rPr lang="en-GB" sz="2800" dirty="0" smtClean="0">
                <a:solidFill>
                  <a:schemeClr val="tx2"/>
                </a:solidFill>
                <a:latin typeface="+mj-lt"/>
              </a:rPr>
              <a:t>No agreement on a global action plan; but GMG </a:t>
            </a:r>
            <a:r>
              <a:rPr lang="en-GB" sz="2800" dirty="0" err="1" smtClean="0">
                <a:solidFill>
                  <a:schemeClr val="tx2"/>
                </a:solidFill>
                <a:latin typeface="+mj-lt"/>
              </a:rPr>
              <a:t>workplan</a:t>
            </a:r>
            <a:r>
              <a:rPr lang="en-GB" sz="2800" dirty="0" smtClean="0">
                <a:solidFill>
                  <a:schemeClr val="tx2"/>
                </a:solidFill>
                <a:latin typeface="+mj-lt"/>
              </a:rPr>
              <a:t> include “providing guidance and support to States in collecting and analysing data on migration and development”.</a:t>
            </a:r>
          </a:p>
          <a:p>
            <a:endParaRPr lang="en-GB" sz="2800" dirty="0" smtClean="0">
              <a:solidFill>
                <a:schemeClr val="tx2"/>
              </a:solidFill>
              <a:latin typeface="+mj-lt"/>
            </a:endParaRPr>
          </a:p>
          <a:p>
            <a:pPr marL="0" indent="0">
              <a:buNone/>
            </a:pPr>
            <a:endParaRPr lang="en-GB" sz="2800" dirty="0" smtClean="0">
              <a:solidFill>
                <a:schemeClr val="tx2"/>
              </a:solidFill>
            </a:endParaRPr>
          </a:p>
          <a:p>
            <a:endParaRPr lang="en-US" sz="2800" dirty="0">
              <a:solidFill>
                <a:schemeClr val="tx2"/>
              </a:solidFill>
            </a:endParaRPr>
          </a:p>
        </p:txBody>
      </p:sp>
    </p:spTree>
    <p:extLst>
      <p:ext uri="{BB962C8B-B14F-4D97-AF65-F5344CB8AC3E}">
        <p14:creationId xmlns:p14="http://schemas.microsoft.com/office/powerpoint/2010/main" val="2842311837"/>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447800"/>
          </a:xfrm>
        </p:spPr>
        <p:txBody>
          <a:bodyPr>
            <a:normAutofit/>
          </a:bodyPr>
          <a:lstStyle/>
          <a:p>
            <a:pPr algn="ctr"/>
            <a:r>
              <a:rPr lang="en-GB" b="1" u="sng" dirty="0" smtClean="0"/>
              <a:t>Paucity of DATA ON MIGRATION Recognized</a:t>
            </a:r>
            <a:r>
              <a:rPr lang="en-GB" dirty="0" smtClean="0"/>
              <a:t/>
            </a:r>
            <a:br>
              <a:rPr lang="en-GB" dirty="0" smtClean="0"/>
            </a:br>
            <a:endParaRPr lang="en-US" dirty="0"/>
          </a:p>
        </p:txBody>
      </p:sp>
      <p:sp>
        <p:nvSpPr>
          <p:cNvPr id="3" name="Content Placeholder 2"/>
          <p:cNvSpPr>
            <a:spLocks noGrp="1"/>
          </p:cNvSpPr>
          <p:nvPr>
            <p:ph idx="1"/>
          </p:nvPr>
        </p:nvSpPr>
        <p:spPr/>
        <p:txBody>
          <a:bodyPr>
            <a:normAutofit fontScale="92500" lnSpcReduction="20000"/>
          </a:bodyPr>
          <a:lstStyle/>
          <a:p>
            <a:pPr marL="457200" indent="-457200">
              <a:buFont typeface="Arial" panose="020B0604020202020204" pitchFamily="34" charset="0"/>
              <a:buChar char="•"/>
            </a:pPr>
            <a:r>
              <a:rPr lang="en-GB" sz="2800" dirty="0" smtClean="0">
                <a:solidFill>
                  <a:schemeClr val="tx2"/>
                </a:solidFill>
                <a:latin typeface="+mj-lt"/>
              </a:rPr>
              <a:t>The  2009 “Migrants Count” report highlighted a lack of detailed, comparable, disaggregated data on </a:t>
            </a:r>
            <a:r>
              <a:rPr lang="en-GB" sz="2800" b="1" dirty="0" smtClean="0">
                <a:solidFill>
                  <a:schemeClr val="tx2"/>
                </a:solidFill>
                <a:latin typeface="+mj-lt"/>
              </a:rPr>
              <a:t>migrant stocks and flows</a:t>
            </a:r>
          </a:p>
          <a:p>
            <a:pPr marL="457200" indent="-457200">
              <a:buFont typeface="Arial" panose="020B0604020202020204" pitchFamily="34" charset="0"/>
              <a:buChar char="•"/>
            </a:pPr>
            <a:r>
              <a:rPr lang="en-GB" sz="2800" dirty="0" smtClean="0">
                <a:solidFill>
                  <a:schemeClr val="tx2"/>
                </a:solidFill>
                <a:latin typeface="+mj-lt"/>
              </a:rPr>
              <a:t>Censuses main source of migration data but sometimes infrequent.</a:t>
            </a:r>
          </a:p>
          <a:p>
            <a:pPr marL="457200" indent="-457200">
              <a:buFont typeface="Arial" panose="020B0604020202020204" pitchFamily="34" charset="0"/>
              <a:buChar char="•"/>
            </a:pPr>
            <a:r>
              <a:rPr lang="en-GB" sz="2800" dirty="0" smtClean="0">
                <a:solidFill>
                  <a:schemeClr val="tx2"/>
                </a:solidFill>
                <a:latin typeface="+mj-lt"/>
              </a:rPr>
              <a:t>Data not timely or fully analysed.</a:t>
            </a:r>
          </a:p>
          <a:p>
            <a:pPr marL="457200" indent="-457200">
              <a:buFont typeface="Arial" panose="020B0604020202020204" pitchFamily="34" charset="0"/>
              <a:buChar char="•"/>
            </a:pPr>
            <a:r>
              <a:rPr lang="en-GB" sz="2800" dirty="0" smtClean="0">
                <a:solidFill>
                  <a:schemeClr val="tx2"/>
                </a:solidFill>
                <a:latin typeface="+mj-lt"/>
              </a:rPr>
              <a:t>UN  2013– “number of countries that could provide statistics on international migration flows remains extremely low”.</a:t>
            </a:r>
          </a:p>
          <a:p>
            <a:endParaRPr lang="en-GB" sz="2800" dirty="0" smtClean="0">
              <a:solidFill>
                <a:schemeClr val="tx2"/>
              </a:solidFill>
              <a:latin typeface="+mj-lt"/>
            </a:endParaRPr>
          </a:p>
          <a:p>
            <a:pPr marL="0" indent="0">
              <a:buNone/>
            </a:pPr>
            <a:endParaRPr lang="en-GB" sz="2800" dirty="0" smtClean="0">
              <a:solidFill>
                <a:schemeClr val="tx2"/>
              </a:solidFill>
            </a:endParaRPr>
          </a:p>
          <a:p>
            <a:endParaRPr lang="en-US" sz="2800" dirty="0">
              <a:solidFill>
                <a:schemeClr val="tx2"/>
              </a:solidFill>
            </a:endParaRPr>
          </a:p>
        </p:txBody>
      </p:sp>
    </p:spTree>
    <p:extLst>
      <p:ext uri="{BB962C8B-B14F-4D97-AF65-F5344CB8AC3E}">
        <p14:creationId xmlns:p14="http://schemas.microsoft.com/office/powerpoint/2010/main" val="4192846762"/>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r-CH" b="1" u="sng" dirty="0" err="1" smtClean="0"/>
              <a:t>Since</a:t>
            </a:r>
            <a:r>
              <a:rPr lang="fr-CH" b="1" u="sng" dirty="0" smtClean="0"/>
              <a:t> 2009 GLOBAL CONTEXT HAS CHANGED</a:t>
            </a:r>
            <a:endParaRPr lang="en-US" b="1" u="sng" dirty="0"/>
          </a:p>
        </p:txBody>
      </p:sp>
      <p:sp>
        <p:nvSpPr>
          <p:cNvPr id="3" name="Content Placeholder 2"/>
          <p:cNvSpPr>
            <a:spLocks noGrp="1"/>
          </p:cNvSpPr>
          <p:nvPr>
            <p:ph idx="1"/>
          </p:nvPr>
        </p:nvSpPr>
        <p:spPr/>
        <p:txBody>
          <a:bodyPr>
            <a:normAutofit lnSpcReduction="10000"/>
          </a:bodyPr>
          <a:lstStyle/>
          <a:p>
            <a:pPr marL="457200" indent="-457200">
              <a:buFont typeface="Arial" panose="020B0604020202020204" pitchFamily="34" charset="0"/>
              <a:buChar char="•"/>
            </a:pPr>
            <a:r>
              <a:rPr lang="en-GB" sz="2800" dirty="0" smtClean="0">
                <a:solidFill>
                  <a:schemeClr val="tx2"/>
                </a:solidFill>
                <a:latin typeface="+mj-lt"/>
              </a:rPr>
              <a:t>New data sources - growing recognition of the importance of “Big Data”.</a:t>
            </a:r>
          </a:p>
          <a:p>
            <a:pPr marL="457200" indent="-457200">
              <a:buFont typeface="Arial" panose="020B0604020202020204" pitchFamily="34" charset="0"/>
              <a:buChar char="•"/>
            </a:pPr>
            <a:r>
              <a:rPr lang="en-GB" sz="2800" b="1" dirty="0" smtClean="0">
                <a:solidFill>
                  <a:schemeClr val="tx2"/>
                </a:solidFill>
                <a:latin typeface="+mj-lt"/>
              </a:rPr>
              <a:t>The High Level Panel of Eminent Persons on the post-2015 development agenda calls for a “development  data revolution” .</a:t>
            </a:r>
          </a:p>
          <a:p>
            <a:pPr marL="457200" indent="-457200">
              <a:buFont typeface="Arial" panose="020B0604020202020204" pitchFamily="34" charset="0"/>
              <a:buChar char="•"/>
            </a:pPr>
            <a:r>
              <a:rPr lang="en-GB" sz="2800" dirty="0" smtClean="0">
                <a:solidFill>
                  <a:schemeClr val="tx2"/>
                </a:solidFill>
                <a:latin typeface="+mj-lt"/>
              </a:rPr>
              <a:t>Migration now included in SDG framework – how will migration be monitored globally, regionally and nationally ?</a:t>
            </a:r>
            <a:endParaRPr lang="en-GB" sz="2800" b="1" dirty="0" smtClean="0">
              <a:solidFill>
                <a:schemeClr val="tx2"/>
              </a:solidFill>
              <a:latin typeface="+mj-lt"/>
            </a:endParaRPr>
          </a:p>
          <a:p>
            <a:pPr marL="0" indent="0">
              <a:buNone/>
            </a:pPr>
            <a:endParaRPr lang="en-GB" sz="2800" dirty="0" smtClean="0">
              <a:solidFill>
                <a:schemeClr val="tx2"/>
              </a:solidFill>
              <a:latin typeface="+mj-lt"/>
            </a:endParaRPr>
          </a:p>
          <a:p>
            <a:pPr marL="0" indent="0" algn="ctr">
              <a:buNone/>
            </a:pPr>
            <a:endParaRPr lang="en-GB" sz="2800" i="1" dirty="0" smtClean="0">
              <a:solidFill>
                <a:schemeClr val="tx2"/>
              </a:solidFill>
              <a:latin typeface="+mj-lt"/>
            </a:endParaRPr>
          </a:p>
        </p:txBody>
      </p:sp>
    </p:spTree>
    <p:extLst>
      <p:ext uri="{BB962C8B-B14F-4D97-AF65-F5344CB8AC3E}">
        <p14:creationId xmlns:p14="http://schemas.microsoft.com/office/powerpoint/2010/main" val="145292902"/>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458199" cy="609600"/>
          </a:xfrm>
        </p:spPr>
        <p:txBody>
          <a:bodyPr/>
          <a:lstStyle/>
          <a:p>
            <a:pPr algn="ctr"/>
            <a:r>
              <a:rPr lang="en-GB" dirty="0" smtClean="0"/>
              <a:t>The global ‘data revolution’</a:t>
            </a:r>
            <a:endParaRPr lang="en-US" dirty="0"/>
          </a:p>
        </p:txBody>
      </p:sp>
      <p:pic>
        <p:nvPicPr>
          <p:cNvPr id="4" name="Picture 3"/>
          <p:cNvPicPr>
            <a:picLocks noChangeAspect="1" noChangeArrowheads="1"/>
          </p:cNvPicPr>
          <p:nvPr/>
        </p:nvPicPr>
        <p:blipFill>
          <a:blip r:embed="rId3">
            <a:extLst>
              <a:ext uri="{BEBA8EAE-BF5A-486C-A8C5-ECC9F3942E4B}">
                <a14:imgProps xmlns:a14="http://schemas.microsoft.com/office/drawing/2010/main">
                  <a14:imgLayer r:embed="rId4">
                    <a14:imgEffect>
                      <a14:colorTemperature colorTemp="7200"/>
                    </a14:imgEffect>
                  </a14:imgLayer>
                </a14:imgProps>
              </a:ext>
              <a:ext uri="{28A0092B-C50C-407E-A947-70E740481C1C}">
                <a14:useLocalDpi xmlns:a14="http://schemas.microsoft.com/office/drawing/2010/main" val="0"/>
              </a:ext>
            </a:extLst>
          </a:blip>
          <a:srcRect/>
          <a:stretch>
            <a:fillRect/>
          </a:stretch>
        </p:blipFill>
        <p:spPr bwMode="auto">
          <a:xfrm>
            <a:off x="409303" y="914400"/>
            <a:ext cx="7696200" cy="556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itle 1"/>
          <p:cNvSpPr txBox="1">
            <a:spLocks/>
          </p:cNvSpPr>
          <p:nvPr/>
        </p:nvSpPr>
        <p:spPr>
          <a:xfrm>
            <a:off x="152400" y="5486400"/>
            <a:ext cx="8458199" cy="1189038"/>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endParaRPr lang="en-US" sz="3600" dirty="0"/>
          </a:p>
        </p:txBody>
      </p:sp>
    </p:spTree>
    <p:extLst>
      <p:ext uri="{BB962C8B-B14F-4D97-AF65-F5344CB8AC3E}">
        <p14:creationId xmlns:p14="http://schemas.microsoft.com/office/powerpoint/2010/main" val="594839206"/>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1447800"/>
          </a:xfrm>
        </p:spPr>
        <p:txBody>
          <a:bodyPr>
            <a:normAutofit/>
          </a:bodyPr>
          <a:lstStyle/>
          <a:p>
            <a:pPr algn="ctr"/>
            <a:r>
              <a:rPr lang="en-GB" sz="2700" b="1" u="sng" dirty="0" smtClean="0"/>
              <a:t>A World That Counts – report of data revolution group, 2014</a:t>
            </a:r>
            <a:r>
              <a:rPr lang="en-GB" sz="2700" b="1" dirty="0" smtClean="0"/>
              <a:t>.</a:t>
            </a:r>
            <a:r>
              <a:rPr lang="en-GB" dirty="0" smtClean="0"/>
              <a:t/>
            </a:r>
            <a:br>
              <a:rPr lang="en-GB" dirty="0" smtClean="0"/>
            </a:br>
            <a:endParaRPr lang="en-US" dirty="0"/>
          </a:p>
        </p:txBody>
      </p:sp>
      <p:sp>
        <p:nvSpPr>
          <p:cNvPr id="3" name="Content Placeholder 2"/>
          <p:cNvSpPr>
            <a:spLocks noGrp="1"/>
          </p:cNvSpPr>
          <p:nvPr>
            <p:ph idx="1"/>
          </p:nvPr>
        </p:nvSpPr>
        <p:spPr/>
        <p:txBody>
          <a:bodyPr>
            <a:normAutofit fontScale="85000" lnSpcReduction="20000"/>
          </a:bodyPr>
          <a:lstStyle/>
          <a:p>
            <a:endParaRPr lang="en-GB" sz="2800" b="0" i="1" dirty="0" smtClean="0">
              <a:solidFill>
                <a:schemeClr val="tx2"/>
              </a:solidFill>
              <a:latin typeface="+mj-lt"/>
            </a:endParaRPr>
          </a:p>
          <a:p>
            <a:pPr marL="457200" indent="-457200">
              <a:buFont typeface="Arial" panose="020B0604020202020204" pitchFamily="34" charset="0"/>
              <a:buChar char="•"/>
            </a:pPr>
            <a:r>
              <a:rPr lang="en-GB" sz="2800" b="0" i="1" dirty="0" smtClean="0">
                <a:solidFill>
                  <a:schemeClr val="tx2"/>
                </a:solidFill>
                <a:latin typeface="+mj-lt"/>
              </a:rPr>
              <a:t>“Ultimately, the better the data available in the development field, the higher the quality of people’s lives in poor countries”. (Bill Gates, 2013).</a:t>
            </a:r>
          </a:p>
          <a:p>
            <a:endParaRPr lang="en-GB" sz="2800" dirty="0" smtClean="0">
              <a:solidFill>
                <a:schemeClr val="tx2"/>
              </a:solidFill>
              <a:latin typeface="+mj-lt"/>
            </a:endParaRPr>
          </a:p>
          <a:p>
            <a:pPr marL="457200" indent="-457200">
              <a:buFont typeface="Arial" panose="020B0604020202020204" pitchFamily="34" charset="0"/>
              <a:buChar char="•"/>
            </a:pPr>
            <a:r>
              <a:rPr lang="en-GB" sz="2800" dirty="0">
                <a:solidFill>
                  <a:schemeClr val="tx2"/>
                </a:solidFill>
                <a:latin typeface="+mj-lt"/>
              </a:rPr>
              <a:t>W</a:t>
            </a:r>
            <a:r>
              <a:rPr lang="en-GB" sz="2800" dirty="0" smtClean="0">
                <a:solidFill>
                  <a:schemeClr val="tx2"/>
                </a:solidFill>
                <a:latin typeface="+mj-lt"/>
              </a:rPr>
              <a:t>hole groups of people are not being counted</a:t>
            </a:r>
          </a:p>
          <a:p>
            <a:pPr marL="457200" indent="-457200">
              <a:buFont typeface="Arial" panose="020B0604020202020204" pitchFamily="34" charset="0"/>
              <a:buChar char="•"/>
            </a:pPr>
            <a:r>
              <a:rPr lang="en-GB" sz="2800" dirty="0">
                <a:solidFill>
                  <a:schemeClr val="tx2"/>
                </a:solidFill>
                <a:latin typeface="+mj-lt"/>
              </a:rPr>
              <a:t>G</a:t>
            </a:r>
            <a:r>
              <a:rPr lang="en-GB" sz="2800" dirty="0" smtClean="0">
                <a:solidFill>
                  <a:schemeClr val="tx2"/>
                </a:solidFill>
                <a:latin typeface="+mj-lt"/>
              </a:rPr>
              <a:t>rowing inequalities in access to data</a:t>
            </a:r>
          </a:p>
          <a:p>
            <a:pPr marL="457200" indent="-457200">
              <a:buFont typeface="Arial" panose="020B0604020202020204" pitchFamily="34" charset="0"/>
              <a:buChar char="•"/>
            </a:pPr>
            <a:r>
              <a:rPr lang="en-GB" sz="2800" dirty="0" smtClean="0">
                <a:solidFill>
                  <a:schemeClr val="tx2"/>
                </a:solidFill>
                <a:latin typeface="+mj-lt"/>
              </a:rPr>
              <a:t>Existing data remain unused</a:t>
            </a:r>
          </a:p>
          <a:p>
            <a:pPr marL="457200" indent="-457200">
              <a:buFont typeface="Arial" panose="020B0604020202020204" pitchFamily="34" charset="0"/>
              <a:buChar char="•"/>
            </a:pPr>
            <a:r>
              <a:rPr lang="en-GB" sz="2800" dirty="0" smtClean="0">
                <a:solidFill>
                  <a:schemeClr val="tx2"/>
                </a:solidFill>
                <a:latin typeface="+mj-lt"/>
              </a:rPr>
              <a:t>Volume of data increasing exponentially</a:t>
            </a:r>
          </a:p>
          <a:p>
            <a:endParaRPr lang="en-GB" sz="2800" dirty="0" smtClean="0">
              <a:solidFill>
                <a:schemeClr val="tx2"/>
              </a:solidFill>
              <a:latin typeface="+mj-lt"/>
            </a:endParaRPr>
          </a:p>
          <a:p>
            <a:pPr marL="0" indent="0">
              <a:buNone/>
            </a:pPr>
            <a:endParaRPr lang="en-GB" sz="2800" dirty="0" smtClean="0">
              <a:solidFill>
                <a:schemeClr val="tx2"/>
              </a:solidFill>
            </a:endParaRPr>
          </a:p>
          <a:p>
            <a:endParaRPr lang="en-US" sz="2800" dirty="0">
              <a:solidFill>
                <a:schemeClr val="tx2"/>
              </a:solidFill>
            </a:endParaRPr>
          </a:p>
        </p:txBody>
      </p:sp>
    </p:spTree>
    <p:extLst>
      <p:ext uri="{BB962C8B-B14F-4D97-AF65-F5344CB8AC3E}">
        <p14:creationId xmlns:p14="http://schemas.microsoft.com/office/powerpoint/2010/main" val="1834507827"/>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447800"/>
          </a:xfrm>
        </p:spPr>
        <p:txBody>
          <a:bodyPr>
            <a:normAutofit/>
          </a:bodyPr>
          <a:lstStyle/>
          <a:p>
            <a:pPr algn="ctr"/>
            <a:r>
              <a:rPr lang="en-GB" b="1" u="sng" dirty="0" smtClean="0"/>
              <a:t>Migration and the SDGs</a:t>
            </a:r>
            <a:br>
              <a:rPr lang="en-GB" b="1" u="sng" dirty="0" smtClean="0"/>
            </a:br>
            <a:endParaRPr lang="en-US" b="1" u="sng" dirty="0"/>
          </a:p>
        </p:txBody>
      </p:sp>
      <p:sp>
        <p:nvSpPr>
          <p:cNvPr id="3" name="Content Placeholder 2"/>
          <p:cNvSpPr>
            <a:spLocks noGrp="1"/>
          </p:cNvSpPr>
          <p:nvPr>
            <p:ph idx="1"/>
          </p:nvPr>
        </p:nvSpPr>
        <p:spPr/>
        <p:txBody>
          <a:bodyPr>
            <a:normAutofit fontScale="25000" lnSpcReduction="20000"/>
          </a:bodyPr>
          <a:lstStyle/>
          <a:p>
            <a:pPr marL="457200" indent="-457200">
              <a:buFont typeface="Arial" panose="020B0604020202020204" pitchFamily="34" charset="0"/>
              <a:buChar char="•"/>
            </a:pPr>
            <a:r>
              <a:rPr lang="en-GB" sz="8000" dirty="0" smtClean="0">
                <a:solidFill>
                  <a:schemeClr val="tx2"/>
                </a:solidFill>
                <a:latin typeface="+mj-lt"/>
              </a:rPr>
              <a:t>Migration </a:t>
            </a:r>
            <a:r>
              <a:rPr lang="en-GB" sz="8000" dirty="0">
                <a:solidFill>
                  <a:schemeClr val="tx2"/>
                </a:solidFill>
                <a:latin typeface="+mj-lt"/>
              </a:rPr>
              <a:t> </a:t>
            </a:r>
            <a:r>
              <a:rPr lang="en-GB" sz="8000" dirty="0" smtClean="0">
                <a:solidFill>
                  <a:schemeClr val="tx2"/>
                </a:solidFill>
                <a:latin typeface="+mj-lt"/>
              </a:rPr>
              <a:t>included in the 2030 Agenda for Sustainable Development</a:t>
            </a:r>
            <a:r>
              <a:rPr lang="en-GB" sz="8000" dirty="0">
                <a:solidFill>
                  <a:schemeClr val="tx2"/>
                </a:solidFill>
                <a:latin typeface="+mj-lt"/>
              </a:rPr>
              <a:t>.</a:t>
            </a:r>
            <a:endParaRPr lang="en-GB" sz="8000" dirty="0" smtClean="0">
              <a:solidFill>
                <a:schemeClr val="tx2"/>
              </a:solidFill>
              <a:latin typeface="+mj-lt"/>
            </a:endParaRPr>
          </a:p>
          <a:p>
            <a:endParaRPr lang="en-GB" sz="8000" dirty="0" smtClean="0">
              <a:solidFill>
                <a:schemeClr val="tx2"/>
              </a:solidFill>
              <a:latin typeface="+mj-lt"/>
            </a:endParaRPr>
          </a:p>
          <a:p>
            <a:pPr marL="457200" indent="-457200">
              <a:buFont typeface="Arial" panose="020B0604020202020204" pitchFamily="34" charset="0"/>
              <a:buChar char="•"/>
            </a:pPr>
            <a:r>
              <a:rPr lang="en-GB" sz="8000" dirty="0" smtClean="0">
                <a:solidFill>
                  <a:schemeClr val="tx2"/>
                </a:solidFill>
                <a:latin typeface="+mj-lt"/>
              </a:rPr>
              <a:t>Several references to remittances, trafficking, and need for “orderly, planned and well-managed” migration policies, etc. </a:t>
            </a:r>
          </a:p>
          <a:p>
            <a:endParaRPr lang="en-GB" sz="8000" dirty="0">
              <a:solidFill>
                <a:schemeClr val="tx2"/>
              </a:solidFill>
              <a:latin typeface="+mj-lt"/>
            </a:endParaRPr>
          </a:p>
          <a:p>
            <a:pPr marL="457200" indent="-457200">
              <a:buFont typeface="Arial" panose="020B0604020202020204" pitchFamily="34" charset="0"/>
              <a:buChar char="•"/>
            </a:pPr>
            <a:r>
              <a:rPr lang="en-GB" sz="8000" dirty="0" smtClean="0">
                <a:solidFill>
                  <a:schemeClr val="tx2"/>
                </a:solidFill>
                <a:latin typeface="+mj-lt"/>
              </a:rPr>
              <a:t>“Nobody should be left behind”– including migrants - </a:t>
            </a:r>
            <a:r>
              <a:rPr lang="en-GB" sz="8000" dirty="0">
                <a:solidFill>
                  <a:schemeClr val="tx2"/>
                </a:solidFill>
                <a:latin typeface="+mj-lt"/>
              </a:rPr>
              <a:t> </a:t>
            </a:r>
            <a:r>
              <a:rPr lang="en-GB" sz="8000" dirty="0" smtClean="0">
                <a:solidFill>
                  <a:schemeClr val="tx2"/>
                </a:solidFill>
                <a:latin typeface="+mj-lt"/>
              </a:rPr>
              <a:t>data should be disaggregated according to migratory status.</a:t>
            </a:r>
          </a:p>
          <a:p>
            <a:endParaRPr lang="en-GB" sz="8000" dirty="0">
              <a:solidFill>
                <a:schemeClr val="tx2"/>
              </a:solidFill>
              <a:latin typeface="+mj-lt"/>
            </a:endParaRPr>
          </a:p>
          <a:p>
            <a:pPr marL="457200" indent="-457200">
              <a:buFont typeface="Arial" panose="020B0604020202020204" pitchFamily="34" charset="0"/>
              <a:buChar char="•"/>
            </a:pPr>
            <a:r>
              <a:rPr lang="en-GB" sz="8000" dirty="0" smtClean="0">
                <a:solidFill>
                  <a:schemeClr val="tx2"/>
                </a:solidFill>
                <a:latin typeface="+mj-lt"/>
              </a:rPr>
              <a:t>Difficult to measure progress towards goals/targets unless you have reliable, consistent, and comparable statistical data</a:t>
            </a:r>
          </a:p>
          <a:p>
            <a:endParaRPr lang="en-GB" sz="7400" dirty="0" smtClean="0">
              <a:solidFill>
                <a:schemeClr val="tx2"/>
              </a:solidFill>
              <a:latin typeface="+mj-lt"/>
            </a:endParaRPr>
          </a:p>
          <a:p>
            <a:endParaRPr lang="en-GB" sz="2800" dirty="0" smtClean="0">
              <a:solidFill>
                <a:schemeClr val="tx2"/>
              </a:solidFill>
              <a:latin typeface="+mj-lt"/>
            </a:endParaRPr>
          </a:p>
          <a:p>
            <a:pPr marL="0" indent="0">
              <a:buNone/>
            </a:pPr>
            <a:endParaRPr lang="en-GB" sz="2800" dirty="0" smtClean="0">
              <a:solidFill>
                <a:schemeClr val="tx2"/>
              </a:solidFill>
            </a:endParaRPr>
          </a:p>
          <a:p>
            <a:endParaRPr lang="en-US" sz="2800" dirty="0">
              <a:solidFill>
                <a:schemeClr val="tx2"/>
              </a:solidFill>
            </a:endParaRPr>
          </a:p>
        </p:txBody>
      </p:sp>
    </p:spTree>
    <p:extLst>
      <p:ext uri="{BB962C8B-B14F-4D97-AF65-F5344CB8AC3E}">
        <p14:creationId xmlns:p14="http://schemas.microsoft.com/office/powerpoint/2010/main" val="271737516"/>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447800"/>
          </a:xfrm>
        </p:spPr>
        <p:txBody>
          <a:bodyPr>
            <a:normAutofit/>
          </a:bodyPr>
          <a:lstStyle/>
          <a:p>
            <a:pPr algn="ctr"/>
            <a:r>
              <a:rPr lang="en-GB" b="1" u="sng" dirty="0" smtClean="0"/>
              <a:t>Handbook  Objectives</a:t>
            </a:r>
            <a:r>
              <a:rPr lang="en-GB" dirty="0" smtClean="0"/>
              <a:t/>
            </a:r>
            <a:br>
              <a:rPr lang="en-GB" dirty="0" smtClean="0"/>
            </a:br>
            <a:endParaRPr lang="en-US" dirty="0"/>
          </a:p>
        </p:txBody>
      </p:sp>
      <p:sp>
        <p:nvSpPr>
          <p:cNvPr id="3" name="Content Placeholder 2"/>
          <p:cNvSpPr>
            <a:spLocks noGrp="1"/>
          </p:cNvSpPr>
          <p:nvPr>
            <p:ph idx="1"/>
          </p:nvPr>
        </p:nvSpPr>
        <p:spPr/>
        <p:txBody>
          <a:bodyPr>
            <a:normAutofit fontScale="62500" lnSpcReduction="20000"/>
          </a:bodyPr>
          <a:lstStyle/>
          <a:p>
            <a:pPr marL="742950" indent="-742950">
              <a:buFont typeface="+mj-lt"/>
              <a:buAutoNum type="arabicPeriod"/>
            </a:pPr>
            <a:r>
              <a:rPr lang="en-GB" sz="3800" dirty="0" smtClean="0">
                <a:solidFill>
                  <a:schemeClr val="tx2"/>
                </a:solidFill>
                <a:latin typeface="+mj-lt"/>
              </a:rPr>
              <a:t>Provide practical guidance to policymakers and practitioners on the measurement of international migration  and its impact on development.</a:t>
            </a:r>
          </a:p>
          <a:p>
            <a:pPr marL="514350" indent="-514350">
              <a:buFont typeface="+mj-lt"/>
              <a:buAutoNum type="arabicPeriod"/>
            </a:pPr>
            <a:endParaRPr lang="en-GB" sz="2800" dirty="0">
              <a:solidFill>
                <a:schemeClr val="tx2"/>
              </a:solidFill>
              <a:latin typeface="+mj-lt"/>
            </a:endParaRPr>
          </a:p>
          <a:p>
            <a:pPr marL="742950" indent="-742950">
              <a:buFont typeface="+mj-lt"/>
              <a:buAutoNum type="arabicPeriod"/>
            </a:pPr>
            <a:r>
              <a:rPr lang="en-GB" sz="3800" dirty="0" smtClean="0">
                <a:solidFill>
                  <a:schemeClr val="tx2"/>
                </a:solidFill>
                <a:latin typeface="+mj-lt"/>
              </a:rPr>
              <a:t>Bring together in one place the collective experience of the GMG. </a:t>
            </a:r>
          </a:p>
          <a:p>
            <a:pPr marL="742950" indent="-742950">
              <a:buFont typeface="+mj-lt"/>
              <a:buAutoNum type="arabicPeriod"/>
            </a:pPr>
            <a:endParaRPr lang="en-GB" sz="3800" dirty="0">
              <a:solidFill>
                <a:schemeClr val="tx2"/>
              </a:solidFill>
              <a:latin typeface="+mj-lt"/>
            </a:endParaRPr>
          </a:p>
          <a:p>
            <a:pPr marL="742950" indent="-742950">
              <a:buFont typeface="+mj-lt"/>
              <a:buAutoNum type="arabicPeriod"/>
            </a:pPr>
            <a:r>
              <a:rPr lang="en-GB" sz="3800" dirty="0" smtClean="0">
                <a:solidFill>
                  <a:schemeClr val="tx2"/>
                </a:solidFill>
                <a:latin typeface="+mj-lt"/>
              </a:rPr>
              <a:t>Highlight and share information on innovative practices and lessons learned.</a:t>
            </a:r>
          </a:p>
          <a:p>
            <a:pPr marL="742950" indent="-742950">
              <a:buFont typeface="+mj-lt"/>
              <a:buAutoNum type="arabicPeriod"/>
            </a:pPr>
            <a:endParaRPr lang="en-GB" sz="3800" dirty="0" smtClean="0">
              <a:solidFill>
                <a:schemeClr val="tx2"/>
              </a:solidFill>
              <a:latin typeface="+mj-lt"/>
            </a:endParaRPr>
          </a:p>
          <a:p>
            <a:pPr marL="742950" indent="-742950">
              <a:buFont typeface="+mj-lt"/>
              <a:buAutoNum type="arabicPeriod"/>
            </a:pPr>
            <a:endParaRPr lang="en-GB" sz="3800" dirty="0" smtClean="0">
              <a:solidFill>
                <a:schemeClr val="tx2"/>
              </a:solidFill>
              <a:latin typeface="+mj-lt"/>
            </a:endParaRPr>
          </a:p>
          <a:p>
            <a:pPr marL="742950" indent="-742950">
              <a:buFont typeface="+mj-lt"/>
              <a:buAutoNum type="arabicPeriod"/>
            </a:pPr>
            <a:endParaRPr lang="en-GB" sz="3800" dirty="0" smtClean="0">
              <a:solidFill>
                <a:schemeClr val="tx2"/>
              </a:solidFill>
              <a:latin typeface="+mj-lt"/>
            </a:endParaRPr>
          </a:p>
          <a:p>
            <a:pPr marL="514350" indent="-514350">
              <a:buFont typeface="+mj-lt"/>
              <a:buAutoNum type="arabicPeriod"/>
            </a:pPr>
            <a:endParaRPr lang="en-GB" sz="2800" dirty="0">
              <a:solidFill>
                <a:schemeClr val="tx2"/>
              </a:solidFill>
              <a:latin typeface="+mj-lt"/>
            </a:endParaRPr>
          </a:p>
          <a:p>
            <a:pPr marL="514350" indent="-514350">
              <a:buFont typeface="+mj-lt"/>
              <a:buAutoNum type="arabicPeriod"/>
            </a:pPr>
            <a:endParaRPr lang="en-GB" sz="2800" dirty="0" smtClean="0">
              <a:solidFill>
                <a:schemeClr val="tx2"/>
              </a:solidFill>
              <a:latin typeface="+mj-lt"/>
            </a:endParaRPr>
          </a:p>
          <a:p>
            <a:pPr marL="514350" indent="-514350">
              <a:buFont typeface="+mj-lt"/>
              <a:buAutoNum type="arabicPeriod"/>
            </a:pPr>
            <a:endParaRPr lang="en-GB" sz="2800" dirty="0" smtClean="0">
              <a:solidFill>
                <a:schemeClr val="tx2"/>
              </a:solidFill>
              <a:latin typeface="+mj-lt"/>
            </a:endParaRPr>
          </a:p>
          <a:p>
            <a:pPr marL="514350" indent="-514350">
              <a:buFont typeface="+mj-lt"/>
              <a:buAutoNum type="arabicPeriod"/>
            </a:pPr>
            <a:endParaRPr lang="en-GB" sz="2800" dirty="0">
              <a:solidFill>
                <a:schemeClr val="tx2"/>
              </a:solidFill>
              <a:latin typeface="+mj-lt"/>
            </a:endParaRPr>
          </a:p>
          <a:p>
            <a:pPr marL="514350" indent="-514350">
              <a:buFont typeface="+mj-lt"/>
              <a:buAutoNum type="arabicPeriod"/>
            </a:pPr>
            <a:endParaRPr lang="en-GB" sz="2800" dirty="0" smtClean="0">
              <a:solidFill>
                <a:schemeClr val="tx2"/>
              </a:solidFill>
              <a:latin typeface="+mj-lt"/>
            </a:endParaRPr>
          </a:p>
          <a:p>
            <a:pPr marL="514350" indent="-514350">
              <a:buFont typeface="+mj-lt"/>
              <a:buAutoNum type="arabicPeriod"/>
            </a:pPr>
            <a:endParaRPr lang="en-GB" sz="2800" dirty="0">
              <a:solidFill>
                <a:schemeClr val="tx2"/>
              </a:solidFill>
              <a:latin typeface="+mj-lt"/>
            </a:endParaRPr>
          </a:p>
          <a:p>
            <a:pPr marL="514350" indent="-514350">
              <a:buFont typeface="+mj-lt"/>
              <a:buAutoNum type="arabicPeriod"/>
            </a:pPr>
            <a:endParaRPr lang="en-GB" sz="2800" dirty="0" smtClean="0">
              <a:solidFill>
                <a:schemeClr val="tx2"/>
              </a:solidFill>
              <a:latin typeface="+mj-lt"/>
            </a:endParaRPr>
          </a:p>
          <a:p>
            <a:pPr marL="514350" indent="-514350">
              <a:buFont typeface="+mj-lt"/>
              <a:buAutoNum type="arabicPeriod"/>
            </a:pPr>
            <a:endParaRPr lang="en-GB" sz="2800" dirty="0" smtClean="0">
              <a:solidFill>
                <a:schemeClr val="tx2"/>
              </a:solidFill>
              <a:latin typeface="+mj-lt"/>
            </a:endParaRPr>
          </a:p>
          <a:p>
            <a:pPr marL="514350" indent="-514350">
              <a:buFont typeface="+mj-lt"/>
              <a:buAutoNum type="arabicPeriod"/>
            </a:pPr>
            <a:endParaRPr lang="en-GB" sz="2800" dirty="0" smtClean="0">
              <a:solidFill>
                <a:schemeClr val="tx2"/>
              </a:solidFill>
              <a:latin typeface="+mj-lt"/>
            </a:endParaRPr>
          </a:p>
          <a:p>
            <a:pPr marL="514350" indent="-514350">
              <a:buFont typeface="+mj-lt"/>
              <a:buAutoNum type="arabicPeriod"/>
            </a:pPr>
            <a:endParaRPr lang="en-GB" sz="2800" dirty="0" smtClean="0">
              <a:solidFill>
                <a:schemeClr val="tx2"/>
              </a:solidFill>
            </a:endParaRPr>
          </a:p>
          <a:p>
            <a:pPr marL="514350" indent="-514350">
              <a:buFont typeface="+mj-lt"/>
              <a:buAutoNum type="arabicPeriod"/>
            </a:pPr>
            <a:endParaRPr lang="en-US" sz="2800" dirty="0">
              <a:solidFill>
                <a:schemeClr val="tx2"/>
              </a:solidFill>
            </a:endParaRPr>
          </a:p>
        </p:txBody>
      </p:sp>
    </p:spTree>
    <p:extLst>
      <p:ext uri="{BB962C8B-B14F-4D97-AF65-F5344CB8AC3E}">
        <p14:creationId xmlns:p14="http://schemas.microsoft.com/office/powerpoint/2010/main" val="382822574"/>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447800"/>
          </a:xfrm>
        </p:spPr>
        <p:txBody>
          <a:bodyPr>
            <a:normAutofit/>
          </a:bodyPr>
          <a:lstStyle/>
          <a:p>
            <a:pPr algn="ctr"/>
            <a:r>
              <a:rPr lang="en-GB" b="1" u="sng" dirty="0" smtClean="0"/>
              <a:t>SCOPE</a:t>
            </a:r>
            <a:r>
              <a:rPr lang="en-GB" dirty="0" smtClean="0"/>
              <a:t/>
            </a:r>
            <a:br>
              <a:rPr lang="en-GB" dirty="0" smtClean="0"/>
            </a:br>
            <a:endParaRPr lang="en-US" dirty="0"/>
          </a:p>
        </p:txBody>
      </p:sp>
      <p:sp>
        <p:nvSpPr>
          <p:cNvPr id="3" name="Content Placeholder 2"/>
          <p:cNvSpPr>
            <a:spLocks noGrp="1"/>
          </p:cNvSpPr>
          <p:nvPr>
            <p:ph idx="1"/>
          </p:nvPr>
        </p:nvSpPr>
        <p:spPr/>
        <p:txBody>
          <a:bodyPr>
            <a:normAutofit fontScale="92500" lnSpcReduction="20000"/>
          </a:bodyPr>
          <a:lstStyle/>
          <a:p>
            <a:pPr marL="571500" indent="-571500">
              <a:buFont typeface="Arial" panose="020B0604020202020204" pitchFamily="34" charset="0"/>
              <a:buChar char="•"/>
            </a:pPr>
            <a:r>
              <a:rPr lang="en-GB" sz="3800" dirty="0" smtClean="0">
                <a:solidFill>
                  <a:schemeClr val="tx2"/>
                </a:solidFill>
                <a:latin typeface="+mj-lt"/>
              </a:rPr>
              <a:t>Contributions from 15 GMG agencies</a:t>
            </a:r>
          </a:p>
          <a:p>
            <a:endParaRPr lang="en-GB" sz="3800" dirty="0">
              <a:solidFill>
                <a:schemeClr val="tx2"/>
              </a:solidFill>
              <a:latin typeface="+mj-lt"/>
            </a:endParaRPr>
          </a:p>
          <a:p>
            <a:pPr marL="571500" indent="-571500">
              <a:buFont typeface="Arial" panose="020B0604020202020204" pitchFamily="34" charset="0"/>
              <a:buChar char="•"/>
            </a:pPr>
            <a:r>
              <a:rPr lang="en-GB" sz="3800" dirty="0" smtClean="0">
                <a:solidFill>
                  <a:schemeClr val="tx2"/>
                </a:solidFill>
                <a:latin typeface="+mj-lt"/>
              </a:rPr>
              <a:t>Broad range of themes – 16 chapters</a:t>
            </a:r>
          </a:p>
          <a:p>
            <a:endParaRPr lang="en-GB" sz="3800" dirty="0">
              <a:solidFill>
                <a:schemeClr val="tx2"/>
              </a:solidFill>
              <a:latin typeface="+mj-lt"/>
            </a:endParaRPr>
          </a:p>
          <a:p>
            <a:pPr marL="571500" indent="-571500">
              <a:buFont typeface="Arial" panose="020B0604020202020204" pitchFamily="34" charset="0"/>
              <a:buChar char="•"/>
            </a:pPr>
            <a:r>
              <a:rPr lang="en-GB" sz="3800" dirty="0" smtClean="0">
                <a:solidFill>
                  <a:schemeClr val="tx2"/>
                </a:solidFill>
                <a:latin typeface="+mj-lt"/>
              </a:rPr>
              <a:t>Divided into 4 key sections</a:t>
            </a:r>
          </a:p>
          <a:p>
            <a:pPr marL="571500" indent="-571500">
              <a:buFont typeface="Arial" panose="020B0604020202020204" pitchFamily="34" charset="0"/>
              <a:buChar char="•"/>
            </a:pPr>
            <a:endParaRPr lang="en-GB" sz="3800" dirty="0" smtClean="0">
              <a:solidFill>
                <a:schemeClr val="tx2"/>
              </a:solidFill>
              <a:latin typeface="+mj-lt"/>
            </a:endParaRPr>
          </a:p>
          <a:p>
            <a:endParaRPr lang="en-GB" sz="3800" dirty="0" smtClean="0">
              <a:solidFill>
                <a:schemeClr val="tx2"/>
              </a:solidFill>
              <a:latin typeface="+mj-lt"/>
            </a:endParaRPr>
          </a:p>
          <a:p>
            <a:endParaRPr lang="en-GB" sz="2800" dirty="0" smtClean="0">
              <a:solidFill>
                <a:schemeClr val="tx2"/>
              </a:solidFill>
              <a:latin typeface="+mj-lt"/>
            </a:endParaRPr>
          </a:p>
          <a:p>
            <a:endParaRPr lang="en-GB" sz="2800" dirty="0" smtClean="0">
              <a:solidFill>
                <a:schemeClr val="tx2"/>
              </a:solidFill>
              <a:latin typeface="+mj-lt"/>
            </a:endParaRPr>
          </a:p>
          <a:p>
            <a:endParaRPr lang="en-GB" sz="2800" dirty="0">
              <a:solidFill>
                <a:schemeClr val="tx2"/>
              </a:solidFill>
              <a:latin typeface="+mj-lt"/>
            </a:endParaRPr>
          </a:p>
          <a:p>
            <a:endParaRPr lang="en-GB" sz="2800" dirty="0" smtClean="0">
              <a:solidFill>
                <a:schemeClr val="tx2"/>
              </a:solidFill>
              <a:latin typeface="+mj-lt"/>
            </a:endParaRPr>
          </a:p>
          <a:p>
            <a:endParaRPr lang="en-GB" sz="2800" dirty="0">
              <a:solidFill>
                <a:schemeClr val="tx2"/>
              </a:solidFill>
              <a:latin typeface="+mj-lt"/>
            </a:endParaRPr>
          </a:p>
          <a:p>
            <a:endParaRPr lang="en-GB" sz="2800" dirty="0" smtClean="0">
              <a:solidFill>
                <a:schemeClr val="tx2"/>
              </a:solidFill>
              <a:latin typeface="+mj-lt"/>
            </a:endParaRPr>
          </a:p>
          <a:p>
            <a:endParaRPr lang="en-GB" sz="2800" dirty="0" smtClean="0">
              <a:solidFill>
                <a:schemeClr val="tx2"/>
              </a:solidFill>
              <a:latin typeface="+mj-lt"/>
            </a:endParaRPr>
          </a:p>
          <a:p>
            <a:endParaRPr lang="en-GB" sz="2800" dirty="0" smtClean="0">
              <a:solidFill>
                <a:schemeClr val="tx2"/>
              </a:solidFill>
              <a:latin typeface="+mj-lt"/>
            </a:endParaRPr>
          </a:p>
          <a:p>
            <a:pPr marL="0" indent="0">
              <a:buNone/>
            </a:pPr>
            <a:endParaRPr lang="en-GB" sz="2800" dirty="0" smtClean="0">
              <a:solidFill>
                <a:schemeClr val="tx2"/>
              </a:solidFill>
            </a:endParaRPr>
          </a:p>
          <a:p>
            <a:endParaRPr lang="en-US" sz="2800" dirty="0">
              <a:solidFill>
                <a:schemeClr val="tx2"/>
              </a:solidFill>
            </a:endParaRPr>
          </a:p>
        </p:txBody>
      </p:sp>
    </p:spTree>
    <p:extLst>
      <p:ext uri="{BB962C8B-B14F-4D97-AF65-F5344CB8AC3E}">
        <p14:creationId xmlns:p14="http://schemas.microsoft.com/office/powerpoint/2010/main" val="2438658939"/>
      </p:ext>
    </p:extLst>
  </p:cSld>
  <p:clrMapOvr>
    <a:masterClrMapping/>
  </p:clrMapOvr>
  <p:transition spd="slow">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2900</TotalTime>
  <Words>1572</Words>
  <Application>Microsoft Office PowerPoint</Application>
  <PresentationFormat>On-screen Show (4:3)</PresentationFormat>
  <Paragraphs>185</Paragraphs>
  <Slides>14</Slides>
  <Notes>9</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Angles</vt:lpstr>
      <vt:lpstr>GMG MigratIOn and DEVELOPMENT DATA HANDBOOK </vt:lpstr>
      <vt:lpstr>Background: HLD 2013 CALLS  FOR BETTER Migration DATA  </vt:lpstr>
      <vt:lpstr>Paucity of DATA ON MIGRATION Recognized </vt:lpstr>
      <vt:lpstr>Since 2009 GLOBAL CONTEXT HAS CHANGED</vt:lpstr>
      <vt:lpstr>The global ‘data revolution’</vt:lpstr>
      <vt:lpstr>A World That Counts – report of data revolution group, 2014. </vt:lpstr>
      <vt:lpstr>Migration and the SDGs </vt:lpstr>
      <vt:lpstr>Handbook  Objectives </vt:lpstr>
      <vt:lpstr>SCOPE </vt:lpstr>
      <vt:lpstr>Handbook STRUCTURE</vt:lpstr>
      <vt:lpstr>BENEFITS OF USING THE Handbook </vt:lpstr>
      <vt:lpstr>SOME LESSONS LEARNED</vt:lpstr>
      <vt:lpstr>WAY FORWARD: NEXT STEPS</vt:lpstr>
      <vt:lpstr>Concluding Remarks</vt:lpstr>
    </vt:vector>
  </TitlesOfParts>
  <Company>IOM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EMMANUEL Million</dc:creator>
  <cp:lastModifiedBy>GFMDSTAR</cp:lastModifiedBy>
  <cp:revision>353</cp:revision>
  <dcterms:created xsi:type="dcterms:W3CDTF">2015-04-13T09:21:25Z</dcterms:created>
  <dcterms:modified xsi:type="dcterms:W3CDTF">2015-10-17T08:01:33Z</dcterms:modified>
</cp:coreProperties>
</file>