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447" r:id="rId3"/>
    <p:sldId id="461" r:id="rId4"/>
    <p:sldId id="449" r:id="rId5"/>
    <p:sldId id="465" r:id="rId6"/>
    <p:sldId id="464" r:id="rId7"/>
    <p:sldId id="466" r:id="rId8"/>
    <p:sldId id="463" r:id="rId9"/>
  </p:sldIdLst>
  <p:sldSz cx="9144000" cy="6858000" type="screen4x3"/>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le Leighton" initials="ML" lastIdx="5" clrIdx="0">
    <p:extLst/>
  </p:cmAuthor>
  <p:cmAuthor id="2" name="Popova, Natalia" initials="PN"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720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875" autoAdjust="0"/>
    <p:restoredTop sz="93381" autoAdjust="0"/>
  </p:normalViewPr>
  <p:slideViewPr>
    <p:cSldViewPr>
      <p:cViewPr>
        <p:scale>
          <a:sx n="62" d="100"/>
          <a:sy n="62" d="100"/>
        </p:scale>
        <p:origin x="162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r>
              <a:rPr lang="en-GB"/>
              <a:t>Bilateral Agreements( BLAs/MOUs)</a:t>
            </a:r>
          </a:p>
          <a:p>
            <a:pPr>
              <a:defRPr/>
            </a:pPr>
            <a:r>
              <a:rPr lang="en-GB"/>
              <a:t>by period of  signing:   </a:t>
            </a:r>
          </a:p>
          <a:p>
            <a:pPr>
              <a:defRPr/>
            </a:pPr>
            <a:r>
              <a:rPr lang="en-GB"/>
              <a:t>% of total agreements signed (n=137) </a:t>
            </a:r>
          </a:p>
        </c:rich>
      </c:tx>
      <c:layout/>
      <c:overlay val="0"/>
      <c:spPr>
        <a:noFill/>
        <a:ln>
          <a:noFill/>
        </a:ln>
        <a:effectLst/>
      </c:spPr>
      <c:txPr>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endParaRPr lang="en-US"/>
        </a:p>
      </c:txPr>
    </c:title>
    <c:autoTitleDeleted val="0"/>
    <c:plotArea>
      <c:layout>
        <c:manualLayout>
          <c:layoutTarget val="inner"/>
          <c:xMode val="edge"/>
          <c:yMode val="edge"/>
          <c:x val="2.277564893481045E-2"/>
          <c:y val="0.24193257503501531"/>
          <c:w val="0.95444870213037913"/>
          <c:h val="0.67343943049565147"/>
        </c:manualLayout>
      </c:layout>
      <c:barChart>
        <c:barDir val="col"/>
        <c:grouping val="clustered"/>
        <c:varyColors val="0"/>
        <c:ser>
          <c:idx val="0"/>
          <c:order val="0"/>
          <c:tx>
            <c:v>Period</c:v>
          </c:tx>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Sheet2!$B$39:$B$43</c:f>
              <c:strCache>
                <c:ptCount val="5"/>
                <c:pt idx="0">
                  <c:v>1990-1994</c:v>
                </c:pt>
                <c:pt idx="1">
                  <c:v>1995-1999</c:v>
                </c:pt>
                <c:pt idx="2">
                  <c:v>2000-2004</c:v>
                </c:pt>
                <c:pt idx="3">
                  <c:v>2005-2009</c:v>
                </c:pt>
                <c:pt idx="4">
                  <c:v>2010-2014</c:v>
                </c:pt>
              </c:strCache>
            </c:strRef>
          </c:cat>
          <c:val>
            <c:numRef>
              <c:f>Sheet2!$G$39:$G$43</c:f>
              <c:numCache>
                <c:formatCode>0.0%</c:formatCode>
                <c:ptCount val="5"/>
                <c:pt idx="0">
                  <c:v>0.08</c:v>
                </c:pt>
                <c:pt idx="1">
                  <c:v>7.2999999999999995E-2</c:v>
                </c:pt>
                <c:pt idx="2">
                  <c:v>0.22600000000000001</c:v>
                </c:pt>
                <c:pt idx="3">
                  <c:v>0.43099999999999999</c:v>
                </c:pt>
                <c:pt idx="4">
                  <c:v>0.19</c:v>
                </c:pt>
              </c:numCache>
            </c:numRef>
          </c:val>
        </c:ser>
        <c:dLbls>
          <c:dLblPos val="inEnd"/>
          <c:showLegendKey val="0"/>
          <c:showVal val="1"/>
          <c:showCatName val="0"/>
          <c:showSerName val="0"/>
          <c:showPercent val="0"/>
          <c:showBubbleSize val="0"/>
        </c:dLbls>
        <c:gapWidth val="41"/>
        <c:axId val="270041664"/>
        <c:axId val="270040096"/>
      </c:barChart>
      <c:catAx>
        <c:axId val="270041664"/>
        <c:scaling>
          <c:orientation val="minMax"/>
        </c:scaling>
        <c:delete val="0"/>
        <c:axPos val="b"/>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effectLst/>
                <a:latin typeface="+mn-lt"/>
                <a:ea typeface="+mn-ea"/>
                <a:cs typeface="+mn-cs"/>
              </a:defRPr>
            </a:pPr>
            <a:endParaRPr lang="en-US"/>
          </a:p>
        </c:txPr>
        <c:crossAx val="270040096"/>
        <c:crosses val="autoZero"/>
        <c:auto val="1"/>
        <c:lblAlgn val="ctr"/>
        <c:lblOffset val="100"/>
        <c:noMultiLvlLbl val="0"/>
      </c:catAx>
      <c:valAx>
        <c:axId val="270040096"/>
        <c:scaling>
          <c:orientation val="minMax"/>
        </c:scaling>
        <c:delete val="1"/>
        <c:axPos val="l"/>
        <c:numFmt formatCode="0.0%" sourceLinked="1"/>
        <c:majorTickMark val="none"/>
        <c:minorTickMark val="none"/>
        <c:tickLblPos val="nextTo"/>
        <c:crossAx val="270041664"/>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28575" cap="flat" cmpd="sng" algn="ctr">
      <a:solidFill>
        <a:schemeClr val="tx1"/>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view3D>
    <c:floor>
      <c:thickness val="0"/>
    </c:floor>
    <c:sideWall>
      <c:thickness val="0"/>
    </c:sideWall>
    <c:backWall>
      <c:thickness val="0"/>
    </c:backWall>
    <c:plotArea>
      <c:layout/>
      <c:pie3DChart>
        <c:varyColors val="1"/>
        <c:ser>
          <c:idx val="0"/>
          <c:order val="0"/>
          <c:explosion val="24"/>
          <c:dLbls>
            <c:spPr>
              <a:noFill/>
              <a:ln>
                <a:noFill/>
              </a:ln>
              <a:effectLst/>
            </c:spPr>
            <c:txPr>
              <a:bodyPr/>
              <a:lstStyle/>
              <a:p>
                <a:pPr>
                  <a:defRPr sz="2400"/>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Sheet2!$D$50:$D$54</c:f>
              <c:strCache>
                <c:ptCount val="5"/>
                <c:pt idx="0">
                  <c:v>MOU</c:v>
                </c:pt>
                <c:pt idx="1">
                  <c:v>MOA</c:v>
                </c:pt>
                <c:pt idx="2">
                  <c:v>BLA</c:v>
                </c:pt>
                <c:pt idx="3">
                  <c:v>Framework Agreement</c:v>
                </c:pt>
                <c:pt idx="4">
                  <c:v>Protocol</c:v>
                </c:pt>
              </c:strCache>
            </c:strRef>
          </c:cat>
          <c:val>
            <c:numRef>
              <c:f>Sheet2!$E$50:$E$54</c:f>
              <c:numCache>
                <c:formatCode>0%</c:formatCode>
                <c:ptCount val="5"/>
                <c:pt idx="0">
                  <c:v>0.36</c:v>
                </c:pt>
                <c:pt idx="1">
                  <c:v>0.02</c:v>
                </c:pt>
                <c:pt idx="2">
                  <c:v>0.503</c:v>
                </c:pt>
                <c:pt idx="3">
                  <c:v>5.2999999999999999E-2</c:v>
                </c:pt>
                <c:pt idx="4">
                  <c:v>6.6000000000000003E-2</c:v>
                </c:pt>
              </c:numCache>
            </c:numRef>
          </c:val>
        </c:ser>
        <c:dLbls>
          <c:showLegendKey val="0"/>
          <c:showVal val="0"/>
          <c:showCatName val="0"/>
          <c:showSerName val="0"/>
          <c:showPercent val="0"/>
          <c:showBubbleSize val="0"/>
          <c:showLeaderLines val="1"/>
        </c:dLbls>
      </c:pie3DChart>
    </c:plotArea>
    <c:legend>
      <c:legendPos val="b"/>
      <c:layout/>
      <c:overlay val="0"/>
      <c:txPr>
        <a:bodyPr/>
        <a:lstStyle/>
        <a:p>
          <a:pPr>
            <a:defRPr sz="2400"/>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explosion val="25"/>
          <c:dLbls>
            <c:spPr>
              <a:noFill/>
              <a:ln>
                <a:noFill/>
              </a:ln>
              <a:effectLst/>
            </c:spPr>
            <c:txPr>
              <a:bodyPr/>
              <a:lstStyle/>
              <a:p>
                <a:pPr>
                  <a:defRPr sz="2000"/>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Sheet2!$D$25:$D$28</c:f>
              <c:strCache>
                <c:ptCount val="4"/>
                <c:pt idx="0">
                  <c:v>Joint Committee – periodicity of meetings specified</c:v>
                </c:pt>
                <c:pt idx="1">
                  <c:v>Joint Committee – periodicity of meetings not specified</c:v>
                </c:pt>
                <c:pt idx="2">
                  <c:v>Unilateral follow up</c:v>
                </c:pt>
                <c:pt idx="3">
                  <c:v>NA</c:v>
                </c:pt>
              </c:strCache>
            </c:strRef>
          </c:cat>
          <c:val>
            <c:numRef>
              <c:f>Sheet2!$E$25:$E$28</c:f>
              <c:numCache>
                <c:formatCode>0.0%</c:formatCode>
                <c:ptCount val="4"/>
                <c:pt idx="0">
                  <c:v>0.32900000000000001</c:v>
                </c:pt>
                <c:pt idx="1">
                  <c:v>0.59899999999999998</c:v>
                </c:pt>
                <c:pt idx="2">
                  <c:v>2.5999999999999999E-2</c:v>
                </c:pt>
                <c:pt idx="3">
                  <c:v>4.5999999999999999E-2</c:v>
                </c:pt>
              </c:numCache>
            </c:numRef>
          </c:val>
        </c:ser>
        <c:dLbls>
          <c:showLegendKey val="0"/>
          <c:showVal val="0"/>
          <c:showCatName val="0"/>
          <c:showSerName val="0"/>
          <c:showPercent val="0"/>
          <c:showBubbleSize val="0"/>
          <c:showLeaderLines val="1"/>
        </c:dLbls>
        <c:firstSliceAng val="0"/>
      </c:pieChart>
    </c:plotArea>
    <c:legend>
      <c:legendPos val="b"/>
      <c:layout>
        <c:manualLayout>
          <c:xMode val="edge"/>
          <c:yMode val="edge"/>
          <c:x val="5.6608791929288492E-2"/>
          <c:y val="0.58663533939286527"/>
          <c:w val="0.88678241614142306"/>
          <c:h val="0.41336466060713478"/>
        </c:manualLayout>
      </c:layout>
      <c:overlay val="0"/>
      <c:txPr>
        <a:bodyPr/>
        <a:lstStyle/>
        <a:p>
          <a:pPr>
            <a:defRPr sz="2000"/>
          </a:pPr>
          <a:endParaRPr lang="en-US"/>
        </a:p>
      </c:txPr>
    </c:legend>
    <c:plotVisOnly val="1"/>
    <c:dispBlanksAs val="gap"/>
    <c:showDLblsOverMax val="0"/>
  </c:chart>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22799" y="0"/>
            <a:ext cx="4301543" cy="339884"/>
          </a:xfrm>
          <a:prstGeom prst="rect">
            <a:avLst/>
          </a:prstGeom>
        </p:spPr>
        <p:txBody>
          <a:bodyPr vert="horz" lIns="91440" tIns="45720" rIns="91440" bIns="45720" rtlCol="0"/>
          <a:lstStyle>
            <a:lvl1pPr algn="r">
              <a:defRPr sz="1200"/>
            </a:lvl1pPr>
          </a:lstStyle>
          <a:p>
            <a:fld id="{B3137E46-444C-4619-87DE-F8B3522E6720}" type="datetimeFigureOut">
              <a:rPr lang="en-GB" smtClean="0"/>
              <a:t>15/10/2015</a:t>
            </a:fld>
            <a:endParaRPr lang="en-GB"/>
          </a:p>
        </p:txBody>
      </p:sp>
      <p:sp>
        <p:nvSpPr>
          <p:cNvPr id="4" name="Footer Placeholder 3"/>
          <p:cNvSpPr>
            <a:spLocks noGrp="1"/>
          </p:cNvSpPr>
          <p:nvPr>
            <p:ph type="ftr" sz="quarter" idx="2"/>
          </p:nvPr>
        </p:nvSpPr>
        <p:spPr>
          <a:xfrm>
            <a:off x="1" y="6456611"/>
            <a:ext cx="4301543" cy="33988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22799" y="6456611"/>
            <a:ext cx="4301543" cy="339884"/>
          </a:xfrm>
          <a:prstGeom prst="rect">
            <a:avLst/>
          </a:prstGeom>
        </p:spPr>
        <p:txBody>
          <a:bodyPr vert="horz" lIns="91440" tIns="45720" rIns="91440" bIns="45720" rtlCol="0" anchor="b"/>
          <a:lstStyle>
            <a:lvl1pPr algn="r">
              <a:defRPr sz="1200"/>
            </a:lvl1pPr>
          </a:lstStyle>
          <a:p>
            <a:fld id="{B4090893-F2A5-4118-A736-B241837CD1E9}" type="slidenum">
              <a:rPr lang="en-GB" smtClean="0"/>
              <a:t>‹#›</a:t>
            </a:fld>
            <a:endParaRPr lang="en-GB"/>
          </a:p>
        </p:txBody>
      </p:sp>
    </p:spTree>
    <p:extLst>
      <p:ext uri="{BB962C8B-B14F-4D97-AF65-F5344CB8AC3E}">
        <p14:creationId xmlns:p14="http://schemas.microsoft.com/office/powerpoint/2010/main" val="2975848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CDE7D2FB-F871-4E9B-9CC1-8CF098AB8A8B}" type="datetimeFigureOut">
              <a:rPr lang="en-GB" smtClean="0"/>
              <a:pPr/>
              <a:t>15/10/2015</a:t>
            </a:fld>
            <a:endParaRPr lang="en-GB" dirty="0"/>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992665" y="3228896"/>
            <a:ext cx="7941310" cy="30589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D259692F-F0A1-4A0E-AD06-97D597CC59A8}" type="slidenum">
              <a:rPr lang="en-GB" smtClean="0"/>
              <a:pPr/>
              <a:t>‹#›</a:t>
            </a:fld>
            <a:endParaRPr lang="en-GB" dirty="0"/>
          </a:p>
        </p:txBody>
      </p:sp>
    </p:spTree>
    <p:extLst>
      <p:ext uri="{BB962C8B-B14F-4D97-AF65-F5344CB8AC3E}">
        <p14:creationId xmlns:p14="http://schemas.microsoft.com/office/powerpoint/2010/main" val="2040218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259692F-F0A1-4A0E-AD06-97D597CC59A8}" type="slidenum">
              <a:rPr lang="en-GB" smtClean="0"/>
              <a:pPr/>
              <a:t>2</a:t>
            </a:fld>
            <a:endParaRPr lang="en-GB" dirty="0"/>
          </a:p>
        </p:txBody>
      </p:sp>
    </p:spTree>
    <p:extLst>
      <p:ext uri="{BB962C8B-B14F-4D97-AF65-F5344CB8AC3E}">
        <p14:creationId xmlns:p14="http://schemas.microsoft.com/office/powerpoint/2010/main" val="1249215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3</a:t>
            </a:fld>
            <a:endParaRPr lang="en-GB" dirty="0"/>
          </a:p>
        </p:txBody>
      </p:sp>
    </p:spTree>
    <p:extLst>
      <p:ext uri="{BB962C8B-B14F-4D97-AF65-F5344CB8AC3E}">
        <p14:creationId xmlns:p14="http://schemas.microsoft.com/office/powerpoint/2010/main" val="1249215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4</a:t>
            </a:fld>
            <a:endParaRPr lang="en-GB" dirty="0"/>
          </a:p>
        </p:txBody>
      </p:sp>
    </p:spTree>
    <p:extLst>
      <p:ext uri="{BB962C8B-B14F-4D97-AF65-F5344CB8AC3E}">
        <p14:creationId xmlns:p14="http://schemas.microsoft.com/office/powerpoint/2010/main" val="109936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marL="914400" marR="0" lvl="2" indent="0" algn="l" defTabSz="914400" rtl="0" eaLnBrk="1" fontAlgn="auto" latinLnBrk="0" hangingPunct="1">
              <a:lnSpc>
                <a:spcPct val="100000"/>
              </a:lnSpc>
              <a:spcBef>
                <a:spcPts val="0"/>
              </a:spcBef>
              <a:spcAft>
                <a:spcPts val="0"/>
              </a:spcAft>
              <a:buClrTx/>
              <a:buSzTx/>
              <a:buFontTx/>
              <a:buNone/>
              <a:tabLst/>
              <a:defRPr/>
            </a:pPr>
            <a:endParaRPr lang="en-US" sz="8000" dirty="0" smtClean="0"/>
          </a:p>
          <a:p>
            <a:r>
              <a:rPr lang="en-GB" sz="8000" dirty="0" smtClean="0"/>
              <a:t>Objective:</a:t>
            </a:r>
            <a:r>
              <a:rPr lang="en-GB" sz="8000" baseline="0" dirty="0" smtClean="0"/>
              <a:t> </a:t>
            </a:r>
            <a:r>
              <a:rPr lang="en-US" sz="8000" dirty="0" smtClean="0"/>
              <a:t>to examine how BLAs are implemented, their political economy, and what factors play a role in successful implementation as relates to the protection of migrant workers</a:t>
            </a:r>
            <a:endParaRPr lang="en-US" sz="8000" b="1" dirty="0" smtClean="0"/>
          </a:p>
          <a:p>
            <a:pPr lvl="2"/>
            <a:endParaRPr lang="en-GB" sz="8000" dirty="0" smtClean="0"/>
          </a:p>
          <a:p>
            <a:pPr lvl="2"/>
            <a:r>
              <a:rPr lang="en-GB" sz="8000" dirty="0" smtClean="0"/>
              <a:t>In-depth assessment of implementation of selected BLAs in at least 3 migration corridors </a:t>
            </a:r>
            <a:endParaRPr lang="en-US" sz="8000" dirty="0" smtClean="0"/>
          </a:p>
          <a:p>
            <a:pPr lvl="2"/>
            <a:r>
              <a:rPr lang="en-US" sz="8000" dirty="0" smtClean="0"/>
              <a:t>Qualitative and policy analysis involving in-depth interviews with experts and negotiators, focus groups with migrants, workers’ and employers’ groups</a:t>
            </a:r>
          </a:p>
          <a:p>
            <a:pPr lvl="2"/>
            <a:r>
              <a:rPr lang="en-US" sz="8000" dirty="0" smtClean="0"/>
              <a:t>Experts workshop to discuss research design </a:t>
            </a:r>
          </a:p>
          <a:p>
            <a:pPr lvl="2"/>
            <a:r>
              <a:rPr lang="en-US" sz="8000" dirty="0" smtClean="0"/>
              <a:t>Policy briefs on how to engender BLAs and how to improve access to health care and social security benefits  </a:t>
            </a:r>
          </a:p>
          <a:p>
            <a:pPr lvl="2"/>
            <a:r>
              <a:rPr lang="en-US" sz="8000" dirty="0" smtClean="0"/>
              <a:t>Policy workshop to validate revised good practice indicators for BLAs/MOUs, based on findings of country studies</a:t>
            </a:r>
            <a:endParaRPr lang="en-GB" sz="2800" dirty="0" smtClean="0"/>
          </a:p>
          <a:p>
            <a:endParaRPr lang="en-GB" sz="2800" dirty="0" smtClean="0"/>
          </a:p>
          <a:p>
            <a:r>
              <a:rPr lang="en-GB" sz="2800" dirty="0" smtClean="0"/>
              <a:t>Findings:</a:t>
            </a:r>
          </a:p>
          <a:p>
            <a:r>
              <a:rPr lang="en-GB" sz="2800" dirty="0" smtClean="0"/>
              <a:t>Limited access to full texts of agreements</a:t>
            </a:r>
          </a:p>
          <a:p>
            <a:r>
              <a:rPr lang="fr-CH" sz="2800" dirty="0" err="1" smtClean="0"/>
              <a:t>Lack</a:t>
            </a:r>
            <a:r>
              <a:rPr lang="fr-CH" sz="2800" dirty="0" smtClean="0"/>
              <a:t> of information on </a:t>
            </a:r>
            <a:r>
              <a:rPr lang="fr-CH" sz="2800" dirty="0" err="1" smtClean="0"/>
              <a:t>implementation</a:t>
            </a:r>
            <a:r>
              <a:rPr lang="fr-CH" sz="2800" dirty="0" smtClean="0"/>
              <a:t> of </a:t>
            </a:r>
            <a:r>
              <a:rPr lang="fr-CH" sz="2800" dirty="0" err="1" smtClean="0"/>
              <a:t>BLAs</a:t>
            </a:r>
            <a:endParaRPr lang="en-GB" sz="2800" dirty="0" smtClean="0"/>
          </a:p>
          <a:p>
            <a:r>
              <a:rPr lang="en-GB" sz="2800" dirty="0" smtClean="0"/>
              <a:t>Only a few BLAs explicitly  protect migrant workers</a:t>
            </a:r>
          </a:p>
          <a:p>
            <a:r>
              <a:rPr lang="en-GB" sz="2800" dirty="0" smtClean="0"/>
              <a:t>Some progress in addressing the full migration cycle</a:t>
            </a:r>
          </a:p>
          <a:p>
            <a:r>
              <a:rPr lang="fr-CH" sz="2800" dirty="0" smtClean="0"/>
              <a:t>Revival of </a:t>
            </a:r>
            <a:r>
              <a:rPr lang="fr-CH" sz="2800" dirty="0" err="1" smtClean="0"/>
              <a:t>Government</a:t>
            </a:r>
            <a:r>
              <a:rPr lang="fr-CH" sz="2800" dirty="0" smtClean="0"/>
              <a:t> to </a:t>
            </a:r>
            <a:r>
              <a:rPr lang="fr-CH" sz="2800" dirty="0" err="1" smtClean="0"/>
              <a:t>Government</a:t>
            </a:r>
            <a:r>
              <a:rPr lang="fr-CH" sz="2800" dirty="0" smtClean="0"/>
              <a:t> </a:t>
            </a:r>
            <a:r>
              <a:rPr lang="fr-CH" sz="2800" dirty="0" err="1" smtClean="0"/>
              <a:t>Agreements</a:t>
            </a:r>
            <a:endParaRPr lang="fr-CH" sz="2800" dirty="0" smtClean="0"/>
          </a:p>
          <a:p>
            <a:r>
              <a:rPr lang="en-GB" sz="2800" dirty="0" smtClean="0"/>
              <a:t>Gender concerns; social dialogue; and prohibition of confiscation of travel and identity documents are absent</a:t>
            </a:r>
          </a:p>
          <a:p>
            <a:r>
              <a:rPr lang="en-GB" sz="2800" dirty="0" smtClean="0">
                <a:ea typeface="Times New Roman"/>
                <a:cs typeface="Times New Roman"/>
              </a:rPr>
              <a:t>Recent migration laws and policies include provisions on the role of bilateral agreements – Bangladesh, Nepal, Sri Lanka</a:t>
            </a:r>
          </a:p>
          <a:p>
            <a:r>
              <a:rPr lang="en-GB" sz="2800" dirty="0" smtClean="0">
                <a:ea typeface="Times New Roman"/>
                <a:cs typeface="Times New Roman"/>
              </a:rPr>
              <a:t>Dedicated domestic worker agreements (KSA, Jordan, Malaysia, Saudi Arabia)</a:t>
            </a:r>
          </a:p>
          <a:p>
            <a:r>
              <a:rPr lang="en-GB" sz="2800" dirty="0" smtClean="0"/>
              <a:t>BLAs and MOUs of higher quality seem to be associated  with lower migration costs for migrant workers</a:t>
            </a:r>
          </a:p>
          <a:p>
            <a:endParaRPr lang="en-GB" sz="2800" dirty="0" smtClean="0"/>
          </a:p>
        </p:txBody>
      </p:sp>
      <p:sp>
        <p:nvSpPr>
          <p:cNvPr id="4" name="Slide Number Placeholder 3"/>
          <p:cNvSpPr>
            <a:spLocks noGrp="1"/>
          </p:cNvSpPr>
          <p:nvPr>
            <p:ph type="sldNum" sz="quarter" idx="10"/>
          </p:nvPr>
        </p:nvSpPr>
        <p:spPr/>
        <p:txBody>
          <a:bodyPr/>
          <a:lstStyle/>
          <a:p>
            <a:fld id="{D259692F-F0A1-4A0E-AD06-97D597CC59A8}" type="slidenum">
              <a:rPr lang="en-GB" smtClean="0"/>
              <a:pPr/>
              <a:t>5</a:t>
            </a:fld>
            <a:endParaRPr lang="en-GB" dirty="0"/>
          </a:p>
        </p:txBody>
      </p:sp>
    </p:spTree>
    <p:extLst>
      <p:ext uri="{BB962C8B-B14F-4D97-AF65-F5344CB8AC3E}">
        <p14:creationId xmlns:p14="http://schemas.microsoft.com/office/powerpoint/2010/main" val="2745363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6</a:t>
            </a:fld>
            <a:endParaRPr lang="en-GB" dirty="0"/>
          </a:p>
        </p:txBody>
      </p:sp>
    </p:spTree>
    <p:extLst>
      <p:ext uri="{BB962C8B-B14F-4D97-AF65-F5344CB8AC3E}">
        <p14:creationId xmlns:p14="http://schemas.microsoft.com/office/powerpoint/2010/main" val="865336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E8337-A4B3-4D9A-BB96-FA689ED5D3B2}" type="slidenum">
              <a:rPr lang="en-US" smtClean="0"/>
              <a:t>7</a:t>
            </a:fld>
            <a:endParaRPr lang="en-US"/>
          </a:p>
        </p:txBody>
      </p:sp>
    </p:spTree>
    <p:extLst>
      <p:ext uri="{BB962C8B-B14F-4D97-AF65-F5344CB8AC3E}">
        <p14:creationId xmlns:p14="http://schemas.microsoft.com/office/powerpoint/2010/main" val="1416338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8</a:t>
            </a:fld>
            <a:endParaRPr lang="en-GB" dirty="0"/>
          </a:p>
        </p:txBody>
      </p:sp>
    </p:spTree>
    <p:extLst>
      <p:ext uri="{BB962C8B-B14F-4D97-AF65-F5344CB8AC3E}">
        <p14:creationId xmlns:p14="http://schemas.microsoft.com/office/powerpoint/2010/main" val="3243974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DF5E3B7-2B54-4FC0-ADB0-3B02892E8EAC}" type="datetime1">
              <a:rPr lang="en-GB" smtClean="0"/>
              <a:pPr/>
              <a:t>15/10/2015</a:t>
            </a:fld>
            <a:endParaRPr lang="en-GB" dirty="0"/>
          </a:p>
        </p:txBody>
      </p:sp>
      <p:sp>
        <p:nvSpPr>
          <p:cNvPr id="5" name="Footer Placeholder 4"/>
          <p:cNvSpPr>
            <a:spLocks noGrp="1"/>
          </p:cNvSpPr>
          <p:nvPr>
            <p:ph type="ftr" sz="quarter" idx="11"/>
          </p:nvPr>
        </p:nvSpPr>
        <p:spPr/>
        <p:txBody>
          <a:bodyPr/>
          <a:lstStyle/>
          <a:p>
            <a:r>
              <a:rPr lang="en-GB" dirty="0" smtClean="0"/>
              <a:t>www.ilo.org</a:t>
            </a:r>
            <a:endParaRPr lang="en-GB" dirty="0"/>
          </a:p>
        </p:txBody>
      </p:sp>
      <p:sp>
        <p:nvSpPr>
          <p:cNvPr id="6" name="Slide Number Placeholder 5"/>
          <p:cNvSpPr>
            <a:spLocks noGrp="1"/>
          </p:cNvSpPr>
          <p:nvPr>
            <p:ph type="sldNum" sz="quarter" idx="12"/>
          </p:nvPr>
        </p:nvSpPr>
        <p:spPr/>
        <p:txBody>
          <a:bodyPr/>
          <a:lstStyle/>
          <a:p>
            <a:fld id="{716CD00C-4C4B-4227-B909-4871770F5BEE}"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55CC03-8A66-43CC-98F2-A146274C3EDD}" type="datetime1">
              <a:rPr lang="en-GB" smtClean="0"/>
              <a:pPr/>
              <a:t>15/10/2015</a:t>
            </a:fld>
            <a:endParaRPr lang="en-GB" dirty="0"/>
          </a:p>
        </p:txBody>
      </p:sp>
      <p:sp>
        <p:nvSpPr>
          <p:cNvPr id="5" name="Footer Placeholder 4"/>
          <p:cNvSpPr>
            <a:spLocks noGrp="1"/>
          </p:cNvSpPr>
          <p:nvPr>
            <p:ph type="ftr" sz="quarter" idx="11"/>
          </p:nvPr>
        </p:nvSpPr>
        <p:spPr/>
        <p:txBody>
          <a:bodyPr/>
          <a:lstStyle/>
          <a:p>
            <a:r>
              <a:rPr lang="en-GB" dirty="0" smtClean="0"/>
              <a:t>www.ilo.org</a:t>
            </a:r>
            <a:endParaRPr lang="en-GB" dirty="0"/>
          </a:p>
        </p:txBody>
      </p:sp>
      <p:sp>
        <p:nvSpPr>
          <p:cNvPr id="6" name="Slide Number Placeholder 5"/>
          <p:cNvSpPr>
            <a:spLocks noGrp="1"/>
          </p:cNvSpPr>
          <p:nvPr>
            <p:ph type="sldNum" sz="quarter" idx="12"/>
          </p:nvPr>
        </p:nvSpPr>
        <p:spPr/>
        <p:txBody>
          <a:bodyPr/>
          <a:lstStyle/>
          <a:p>
            <a:fld id="{716CD00C-4C4B-4227-B909-4871770F5BEE}"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59FA3AD-3F0D-424B-9C26-A76C413011CE}" type="datetime1">
              <a:rPr lang="en-GB" smtClean="0"/>
              <a:pPr/>
              <a:t>15/10/2015</a:t>
            </a:fld>
            <a:endParaRPr lang="en-GB" dirty="0"/>
          </a:p>
        </p:txBody>
      </p:sp>
      <p:sp>
        <p:nvSpPr>
          <p:cNvPr id="5" name="Footer Placeholder 4"/>
          <p:cNvSpPr>
            <a:spLocks noGrp="1"/>
          </p:cNvSpPr>
          <p:nvPr>
            <p:ph type="ftr" sz="quarter" idx="11"/>
          </p:nvPr>
        </p:nvSpPr>
        <p:spPr/>
        <p:txBody>
          <a:bodyPr/>
          <a:lstStyle/>
          <a:p>
            <a:r>
              <a:rPr lang="en-GB" dirty="0" smtClean="0"/>
              <a:t>www.ilo.org</a:t>
            </a:r>
            <a:endParaRPr lang="en-GB" dirty="0"/>
          </a:p>
        </p:txBody>
      </p:sp>
      <p:sp>
        <p:nvSpPr>
          <p:cNvPr id="6" name="Slide Number Placeholder 5"/>
          <p:cNvSpPr>
            <a:spLocks noGrp="1"/>
          </p:cNvSpPr>
          <p:nvPr>
            <p:ph type="sldNum" sz="quarter" idx="12"/>
          </p:nvPr>
        </p:nvSpPr>
        <p:spPr/>
        <p:txBody>
          <a:bodyPr/>
          <a:lstStyle/>
          <a:p>
            <a:fld id="{716CD00C-4C4B-4227-B909-4871770F5BEE}"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65786E-E540-4313-8D3E-FCAFC90F27EF}" type="datetime1">
              <a:rPr lang="en-GB" smtClean="0"/>
              <a:pPr/>
              <a:t>15/10/2015</a:t>
            </a:fld>
            <a:endParaRPr lang="en-GB" dirty="0"/>
          </a:p>
        </p:txBody>
      </p:sp>
      <p:sp>
        <p:nvSpPr>
          <p:cNvPr id="5" name="Footer Placeholder 4"/>
          <p:cNvSpPr>
            <a:spLocks noGrp="1"/>
          </p:cNvSpPr>
          <p:nvPr>
            <p:ph type="ftr" sz="quarter" idx="11"/>
          </p:nvPr>
        </p:nvSpPr>
        <p:spPr/>
        <p:txBody>
          <a:bodyPr/>
          <a:lstStyle/>
          <a:p>
            <a:r>
              <a:rPr lang="en-GB" dirty="0" smtClean="0"/>
              <a:t>www.ilo.org</a:t>
            </a:r>
            <a:endParaRPr lang="en-GB" dirty="0"/>
          </a:p>
        </p:txBody>
      </p:sp>
      <p:sp>
        <p:nvSpPr>
          <p:cNvPr id="6" name="Slide Number Placeholder 5"/>
          <p:cNvSpPr>
            <a:spLocks noGrp="1"/>
          </p:cNvSpPr>
          <p:nvPr>
            <p:ph type="sldNum" sz="quarter" idx="12"/>
          </p:nvPr>
        </p:nvSpPr>
        <p:spPr/>
        <p:txBody>
          <a:bodyPr/>
          <a:lstStyle/>
          <a:p>
            <a:fld id="{716CD00C-4C4B-4227-B909-4871770F5BEE}"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BD4651-0ADA-4254-A4FA-B3DEA5B13C64}" type="datetime1">
              <a:rPr lang="en-GB" smtClean="0"/>
              <a:pPr/>
              <a:t>15/10/2015</a:t>
            </a:fld>
            <a:endParaRPr lang="en-GB" dirty="0"/>
          </a:p>
        </p:txBody>
      </p:sp>
      <p:sp>
        <p:nvSpPr>
          <p:cNvPr id="5" name="Footer Placeholder 4"/>
          <p:cNvSpPr>
            <a:spLocks noGrp="1"/>
          </p:cNvSpPr>
          <p:nvPr>
            <p:ph type="ftr" sz="quarter" idx="11"/>
          </p:nvPr>
        </p:nvSpPr>
        <p:spPr/>
        <p:txBody>
          <a:bodyPr/>
          <a:lstStyle/>
          <a:p>
            <a:r>
              <a:rPr lang="en-GB" dirty="0" smtClean="0"/>
              <a:t>www.ilo.org</a:t>
            </a:r>
            <a:endParaRPr lang="en-GB" dirty="0"/>
          </a:p>
        </p:txBody>
      </p:sp>
      <p:sp>
        <p:nvSpPr>
          <p:cNvPr id="6" name="Slide Number Placeholder 5"/>
          <p:cNvSpPr>
            <a:spLocks noGrp="1"/>
          </p:cNvSpPr>
          <p:nvPr>
            <p:ph type="sldNum" sz="quarter" idx="12"/>
          </p:nvPr>
        </p:nvSpPr>
        <p:spPr/>
        <p:txBody>
          <a:bodyPr/>
          <a:lstStyle/>
          <a:p>
            <a:fld id="{716CD00C-4C4B-4227-B909-4871770F5BEE}"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5530A14-CFBF-4816-9175-E0A90AB94F4D}" type="datetime1">
              <a:rPr lang="en-GB" smtClean="0"/>
              <a:pPr/>
              <a:t>15/10/2015</a:t>
            </a:fld>
            <a:endParaRPr lang="en-GB" dirty="0"/>
          </a:p>
        </p:txBody>
      </p:sp>
      <p:sp>
        <p:nvSpPr>
          <p:cNvPr id="6" name="Footer Placeholder 5"/>
          <p:cNvSpPr>
            <a:spLocks noGrp="1"/>
          </p:cNvSpPr>
          <p:nvPr>
            <p:ph type="ftr" sz="quarter" idx="11"/>
          </p:nvPr>
        </p:nvSpPr>
        <p:spPr/>
        <p:txBody>
          <a:bodyPr/>
          <a:lstStyle/>
          <a:p>
            <a:r>
              <a:rPr lang="en-GB" dirty="0" smtClean="0"/>
              <a:t>www.ilo.org</a:t>
            </a:r>
            <a:endParaRPr lang="en-GB" dirty="0"/>
          </a:p>
        </p:txBody>
      </p:sp>
      <p:sp>
        <p:nvSpPr>
          <p:cNvPr id="7" name="Slide Number Placeholder 6"/>
          <p:cNvSpPr>
            <a:spLocks noGrp="1"/>
          </p:cNvSpPr>
          <p:nvPr>
            <p:ph type="sldNum" sz="quarter" idx="12"/>
          </p:nvPr>
        </p:nvSpPr>
        <p:spPr/>
        <p:txBody>
          <a:bodyPr/>
          <a:lstStyle/>
          <a:p>
            <a:fld id="{716CD00C-4C4B-4227-B909-4871770F5BEE}"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26674C8-CE73-4AD6-B738-1912F48F8AFB}" type="datetime1">
              <a:rPr lang="en-GB" smtClean="0"/>
              <a:pPr/>
              <a:t>15/10/2015</a:t>
            </a:fld>
            <a:endParaRPr lang="en-GB" dirty="0"/>
          </a:p>
        </p:txBody>
      </p:sp>
      <p:sp>
        <p:nvSpPr>
          <p:cNvPr id="8" name="Footer Placeholder 7"/>
          <p:cNvSpPr>
            <a:spLocks noGrp="1"/>
          </p:cNvSpPr>
          <p:nvPr>
            <p:ph type="ftr" sz="quarter" idx="11"/>
          </p:nvPr>
        </p:nvSpPr>
        <p:spPr/>
        <p:txBody>
          <a:bodyPr/>
          <a:lstStyle/>
          <a:p>
            <a:r>
              <a:rPr lang="en-GB" dirty="0" smtClean="0"/>
              <a:t>www.ilo.org</a:t>
            </a:r>
            <a:endParaRPr lang="en-GB" dirty="0"/>
          </a:p>
        </p:txBody>
      </p:sp>
      <p:sp>
        <p:nvSpPr>
          <p:cNvPr id="9" name="Slide Number Placeholder 8"/>
          <p:cNvSpPr>
            <a:spLocks noGrp="1"/>
          </p:cNvSpPr>
          <p:nvPr>
            <p:ph type="sldNum" sz="quarter" idx="12"/>
          </p:nvPr>
        </p:nvSpPr>
        <p:spPr/>
        <p:txBody>
          <a:bodyPr/>
          <a:lstStyle/>
          <a:p>
            <a:fld id="{716CD00C-4C4B-4227-B909-4871770F5BEE}"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94953AF-755B-49E0-8984-63A40A329751}" type="datetime1">
              <a:rPr lang="en-GB" smtClean="0"/>
              <a:pPr/>
              <a:t>15/10/2015</a:t>
            </a:fld>
            <a:endParaRPr lang="en-GB" dirty="0"/>
          </a:p>
        </p:txBody>
      </p:sp>
      <p:sp>
        <p:nvSpPr>
          <p:cNvPr id="4" name="Footer Placeholder 3"/>
          <p:cNvSpPr>
            <a:spLocks noGrp="1"/>
          </p:cNvSpPr>
          <p:nvPr>
            <p:ph type="ftr" sz="quarter" idx="11"/>
          </p:nvPr>
        </p:nvSpPr>
        <p:spPr/>
        <p:txBody>
          <a:bodyPr/>
          <a:lstStyle/>
          <a:p>
            <a:r>
              <a:rPr lang="en-GB" dirty="0" smtClean="0"/>
              <a:t>www.ilo.org</a:t>
            </a:r>
            <a:endParaRPr lang="en-GB" dirty="0"/>
          </a:p>
        </p:txBody>
      </p:sp>
      <p:sp>
        <p:nvSpPr>
          <p:cNvPr id="5" name="Slide Number Placeholder 4"/>
          <p:cNvSpPr>
            <a:spLocks noGrp="1"/>
          </p:cNvSpPr>
          <p:nvPr>
            <p:ph type="sldNum" sz="quarter" idx="12"/>
          </p:nvPr>
        </p:nvSpPr>
        <p:spPr/>
        <p:txBody>
          <a:bodyPr/>
          <a:lstStyle/>
          <a:p>
            <a:fld id="{716CD00C-4C4B-4227-B909-4871770F5BEE}"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3A48EB-763B-468B-A81C-84FB3F16EE97}" type="datetime1">
              <a:rPr lang="en-GB" smtClean="0"/>
              <a:pPr/>
              <a:t>15/10/2015</a:t>
            </a:fld>
            <a:endParaRPr lang="en-GB" dirty="0"/>
          </a:p>
        </p:txBody>
      </p:sp>
      <p:sp>
        <p:nvSpPr>
          <p:cNvPr id="3" name="Footer Placeholder 2"/>
          <p:cNvSpPr>
            <a:spLocks noGrp="1"/>
          </p:cNvSpPr>
          <p:nvPr>
            <p:ph type="ftr" sz="quarter" idx="11"/>
          </p:nvPr>
        </p:nvSpPr>
        <p:spPr/>
        <p:txBody>
          <a:bodyPr/>
          <a:lstStyle/>
          <a:p>
            <a:r>
              <a:rPr lang="en-GB" dirty="0" smtClean="0"/>
              <a:t>www.ilo.org</a:t>
            </a:r>
            <a:endParaRPr lang="en-GB" dirty="0"/>
          </a:p>
        </p:txBody>
      </p:sp>
      <p:sp>
        <p:nvSpPr>
          <p:cNvPr id="4" name="Slide Number Placeholder 3"/>
          <p:cNvSpPr>
            <a:spLocks noGrp="1"/>
          </p:cNvSpPr>
          <p:nvPr>
            <p:ph type="sldNum" sz="quarter" idx="12"/>
          </p:nvPr>
        </p:nvSpPr>
        <p:spPr/>
        <p:txBody>
          <a:bodyPr/>
          <a:lstStyle/>
          <a:p>
            <a:fld id="{716CD00C-4C4B-4227-B909-4871770F5BEE}"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100B48-BB03-49E6-83CA-326833A7C543}" type="datetime1">
              <a:rPr lang="en-GB" smtClean="0"/>
              <a:pPr/>
              <a:t>15/10/2015</a:t>
            </a:fld>
            <a:endParaRPr lang="en-GB" dirty="0"/>
          </a:p>
        </p:txBody>
      </p:sp>
      <p:sp>
        <p:nvSpPr>
          <p:cNvPr id="6" name="Footer Placeholder 5"/>
          <p:cNvSpPr>
            <a:spLocks noGrp="1"/>
          </p:cNvSpPr>
          <p:nvPr>
            <p:ph type="ftr" sz="quarter" idx="11"/>
          </p:nvPr>
        </p:nvSpPr>
        <p:spPr/>
        <p:txBody>
          <a:bodyPr/>
          <a:lstStyle/>
          <a:p>
            <a:r>
              <a:rPr lang="en-GB" dirty="0" smtClean="0"/>
              <a:t>www.ilo.org</a:t>
            </a:r>
            <a:endParaRPr lang="en-GB" dirty="0"/>
          </a:p>
        </p:txBody>
      </p:sp>
      <p:sp>
        <p:nvSpPr>
          <p:cNvPr id="7" name="Slide Number Placeholder 6"/>
          <p:cNvSpPr>
            <a:spLocks noGrp="1"/>
          </p:cNvSpPr>
          <p:nvPr>
            <p:ph type="sldNum" sz="quarter" idx="12"/>
          </p:nvPr>
        </p:nvSpPr>
        <p:spPr/>
        <p:txBody>
          <a:bodyPr/>
          <a:lstStyle/>
          <a:p>
            <a:fld id="{716CD00C-4C4B-4227-B909-4871770F5BEE}"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258AA0-372D-4A30-80A6-3C27E517BB79}" type="datetime1">
              <a:rPr lang="en-GB" smtClean="0"/>
              <a:pPr/>
              <a:t>15/10/2015</a:t>
            </a:fld>
            <a:endParaRPr lang="en-GB" dirty="0"/>
          </a:p>
        </p:txBody>
      </p:sp>
      <p:sp>
        <p:nvSpPr>
          <p:cNvPr id="6" name="Footer Placeholder 5"/>
          <p:cNvSpPr>
            <a:spLocks noGrp="1"/>
          </p:cNvSpPr>
          <p:nvPr>
            <p:ph type="ftr" sz="quarter" idx="11"/>
          </p:nvPr>
        </p:nvSpPr>
        <p:spPr/>
        <p:txBody>
          <a:bodyPr/>
          <a:lstStyle/>
          <a:p>
            <a:r>
              <a:rPr lang="en-GB" dirty="0" smtClean="0"/>
              <a:t>www.ilo.org</a:t>
            </a:r>
            <a:endParaRPr lang="en-GB" dirty="0"/>
          </a:p>
        </p:txBody>
      </p:sp>
      <p:sp>
        <p:nvSpPr>
          <p:cNvPr id="7" name="Slide Number Placeholder 6"/>
          <p:cNvSpPr>
            <a:spLocks noGrp="1"/>
          </p:cNvSpPr>
          <p:nvPr>
            <p:ph type="sldNum" sz="quarter" idx="12"/>
          </p:nvPr>
        </p:nvSpPr>
        <p:spPr/>
        <p:txBody>
          <a:bodyPr/>
          <a:lstStyle/>
          <a:p>
            <a:fld id="{716CD00C-4C4B-4227-B909-4871770F5BEE}"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B6BCF0-B58D-4CF7-9346-C2B8458FC254}" type="datetime1">
              <a:rPr lang="en-GB" smtClean="0"/>
              <a:pPr/>
              <a:t>15/10/2015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smtClean="0"/>
              <a:t>www.ilo.org</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CD00C-4C4B-4227-B909-4871770F5BEE}"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4.gif"/></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0" y="1772816"/>
            <a:ext cx="9144000" cy="2123658"/>
          </a:xfrm>
          <a:prstGeom prst="rect">
            <a:avLst/>
          </a:prstGeom>
          <a:solidFill>
            <a:schemeClr val="tx2">
              <a:lumMod val="20000"/>
              <a:lumOff val="80000"/>
            </a:schemeClr>
          </a:solidFill>
          <a:ln w="9525">
            <a:noFill/>
            <a:miter lim="800000"/>
            <a:headEnd/>
            <a:tailEnd/>
          </a:ln>
        </p:spPr>
        <p:txBody>
          <a:bodyPr wrap="square">
            <a:spAutoFit/>
          </a:bodyPr>
          <a:lstStyle/>
          <a:p>
            <a:pPr algn="ctr"/>
            <a:r>
              <a:rPr lang="en-US" sz="4400" b="1" dirty="0" smtClean="0">
                <a:solidFill>
                  <a:schemeClr val="accent1">
                    <a:lumMod val="50000"/>
                  </a:schemeClr>
                </a:solidFill>
              </a:rPr>
              <a:t>Reducing </a:t>
            </a:r>
            <a:r>
              <a:rPr lang="en-US" sz="4400" b="1" dirty="0" err="1" smtClean="0">
                <a:solidFill>
                  <a:schemeClr val="accent1">
                    <a:lumMod val="50000"/>
                  </a:schemeClr>
                </a:solidFill>
              </a:rPr>
              <a:t>Labour</a:t>
            </a:r>
            <a:r>
              <a:rPr lang="en-US" sz="4400" b="1" dirty="0" smtClean="0">
                <a:solidFill>
                  <a:schemeClr val="accent1">
                    <a:lumMod val="50000"/>
                  </a:schemeClr>
                </a:solidFill>
              </a:rPr>
              <a:t> </a:t>
            </a:r>
            <a:r>
              <a:rPr lang="en-US" sz="4400" b="1" dirty="0" smtClean="0">
                <a:solidFill>
                  <a:schemeClr val="accent1">
                    <a:lumMod val="50000"/>
                  </a:schemeClr>
                </a:solidFill>
              </a:rPr>
              <a:t>Migration Costs </a:t>
            </a:r>
            <a:r>
              <a:rPr lang="en-US" sz="4400" b="1" dirty="0" smtClean="0">
                <a:solidFill>
                  <a:schemeClr val="accent1">
                    <a:lumMod val="50000"/>
                  </a:schemeClr>
                </a:solidFill>
              </a:rPr>
              <a:t> </a:t>
            </a:r>
          </a:p>
          <a:p>
            <a:pPr algn="ctr"/>
            <a:r>
              <a:rPr lang="en-US" sz="4400" b="1" dirty="0" smtClean="0">
                <a:solidFill>
                  <a:schemeClr val="accent1">
                    <a:lumMod val="50000"/>
                  </a:schemeClr>
                </a:solidFill>
              </a:rPr>
              <a:t>and</a:t>
            </a:r>
            <a:r>
              <a:rPr lang="en-US" sz="4400" b="1" dirty="0" smtClean="0">
                <a:solidFill>
                  <a:schemeClr val="accent1">
                    <a:lumMod val="50000"/>
                  </a:schemeClr>
                </a:solidFill>
              </a:rPr>
              <a:t> Development</a:t>
            </a:r>
            <a:endParaRPr lang="en-US" sz="4400" b="1" dirty="0" smtClean="0">
              <a:solidFill>
                <a:schemeClr val="accent1">
                  <a:lumMod val="50000"/>
                </a:schemeClr>
              </a:solidFill>
            </a:endParaRPr>
          </a:p>
          <a:p>
            <a:pPr algn="ctr"/>
            <a:endParaRPr lang="en-US" sz="4400" b="1" dirty="0" smtClean="0">
              <a:solidFill>
                <a:schemeClr val="accent1">
                  <a:lumMod val="50000"/>
                </a:schemeClr>
              </a:solidFill>
            </a:endParaRPr>
          </a:p>
        </p:txBody>
      </p:sp>
      <p:sp>
        <p:nvSpPr>
          <p:cNvPr id="7" name="Rectangle 2"/>
          <p:cNvSpPr txBox="1">
            <a:spLocks noChangeArrowheads="1"/>
          </p:cNvSpPr>
          <p:nvPr/>
        </p:nvSpPr>
        <p:spPr bwMode="auto">
          <a:xfrm>
            <a:off x="4283968" y="5157193"/>
            <a:ext cx="4649089" cy="120641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Clr>
                <a:srgbClr val="990000"/>
              </a:buClr>
              <a:buSzPct val="65000"/>
              <a:buFont typeface="Wingdings" pitchFamily="2" charset="2"/>
              <a:buNone/>
              <a:defRPr sz="2800">
                <a:solidFill>
                  <a:schemeClr val="tx1"/>
                </a:solidFill>
                <a:latin typeface="+mn-lt"/>
                <a:ea typeface="+mn-ea"/>
                <a:cs typeface="+mn-cs"/>
              </a:defRPr>
            </a:lvl1pPr>
            <a:lvl2pPr marL="669925" indent="-325438" algn="l" rtl="0" eaLnBrk="0" fontAlgn="base" hangingPunct="0">
              <a:spcBef>
                <a:spcPct val="20000"/>
              </a:spcBef>
              <a:spcAft>
                <a:spcPct val="0"/>
              </a:spcAft>
              <a:buClr>
                <a:schemeClr val="tx1"/>
              </a:buClr>
              <a:buSzPct val="60000"/>
              <a:buFont typeface="Wingdings" pitchFamily="2" charset="2"/>
              <a:buChar char="q"/>
              <a:defRPr sz="2600">
                <a:solidFill>
                  <a:schemeClr val="tx1"/>
                </a:solidFill>
                <a:latin typeface="+mn-lt"/>
                <a:cs typeface="+mn-cs"/>
              </a:defRPr>
            </a:lvl2pPr>
            <a:lvl3pPr marL="1022350" indent="-350838" algn="l" rtl="0" eaLnBrk="0" fontAlgn="base" hangingPunct="0">
              <a:spcBef>
                <a:spcPct val="20000"/>
              </a:spcBef>
              <a:spcAft>
                <a:spcPct val="0"/>
              </a:spcAft>
              <a:buClr>
                <a:srgbClr val="990000"/>
              </a:buClr>
              <a:buSzPct val="65000"/>
              <a:buFont typeface="Wingdings" pitchFamily="2" charset="2"/>
              <a:buChar char="n"/>
              <a:defRPr sz="2200">
                <a:solidFill>
                  <a:schemeClr val="tx1"/>
                </a:solidFill>
                <a:latin typeface="+mn-lt"/>
                <a:cs typeface="+mn-cs"/>
              </a:defRPr>
            </a:lvl3pPr>
            <a:lvl4pPr marL="1339850" indent="-315913" algn="l" rtl="0" eaLnBrk="0" fontAlgn="base" hangingPunct="0">
              <a:spcBef>
                <a:spcPct val="20000"/>
              </a:spcBef>
              <a:spcAft>
                <a:spcPct val="0"/>
              </a:spcAft>
              <a:buClr>
                <a:schemeClr val="tx1"/>
              </a:buClr>
              <a:buSzPct val="60000"/>
              <a:buFont typeface="Wingdings" pitchFamily="2" charset="2"/>
              <a:buChar char="q"/>
              <a:defRPr sz="2000">
                <a:solidFill>
                  <a:schemeClr val="tx1"/>
                </a:solidFill>
                <a:latin typeface="+mn-lt"/>
                <a:cs typeface="+mn-cs"/>
              </a:defRPr>
            </a:lvl4pPr>
            <a:lvl5pPr marL="1681163" indent="-339725" algn="l" rtl="0" eaLnBrk="0" fontAlgn="base" hangingPunct="0">
              <a:spcBef>
                <a:spcPct val="20000"/>
              </a:spcBef>
              <a:spcAft>
                <a:spcPct val="0"/>
              </a:spcAft>
              <a:buClr>
                <a:srgbClr val="990000"/>
              </a:buClr>
              <a:buSzPct val="65000"/>
              <a:buFont typeface="Wingdings" pitchFamily="2" charset="2"/>
              <a:buChar char="n"/>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algn="ctr" eaLnBrk="1" hangingPunct="1">
              <a:lnSpc>
                <a:spcPct val="80000"/>
              </a:lnSpc>
              <a:buClr>
                <a:srgbClr val="CC9900"/>
              </a:buClr>
              <a:defRPr/>
            </a:pPr>
            <a:endParaRPr lang="en-GB" sz="2000" kern="0" dirty="0" smtClean="0">
              <a:solidFill>
                <a:schemeClr val="accent1">
                  <a:lumMod val="50000"/>
                </a:schemeClr>
              </a:solidFill>
              <a:latin typeface="Palatino Linotype" pitchFamily="18" charset="0"/>
              <a:cs typeface="Arial"/>
            </a:endParaRPr>
          </a:p>
          <a:p>
            <a:pPr algn="ctr" eaLnBrk="1" hangingPunct="1">
              <a:lnSpc>
                <a:spcPct val="80000"/>
              </a:lnSpc>
              <a:buClr>
                <a:srgbClr val="CC9900"/>
              </a:buClr>
              <a:defRPr/>
            </a:pPr>
            <a:r>
              <a:rPr lang="en-GB" sz="2000" b="1" kern="0" dirty="0" smtClean="0">
                <a:solidFill>
                  <a:srgbClr val="0720DB"/>
                </a:solidFill>
                <a:latin typeface="Palatino Linotype" pitchFamily="18" charset="0"/>
                <a:cs typeface="Arial"/>
              </a:rPr>
              <a:t>GFMD Platform for Partnerships</a:t>
            </a:r>
          </a:p>
          <a:p>
            <a:pPr algn="ctr" eaLnBrk="1" hangingPunct="1">
              <a:lnSpc>
                <a:spcPct val="80000"/>
              </a:lnSpc>
              <a:buClr>
                <a:srgbClr val="CC9900"/>
              </a:buClr>
              <a:defRPr/>
            </a:pPr>
            <a:r>
              <a:rPr lang="en-GB" sz="2000" b="1" kern="0" dirty="0" smtClean="0">
                <a:solidFill>
                  <a:srgbClr val="0720DB"/>
                </a:solidFill>
                <a:latin typeface="Palatino Linotype" pitchFamily="18" charset="0"/>
                <a:cs typeface="Arial"/>
              </a:rPr>
              <a:t>Michelle Leighton, ILO</a:t>
            </a:r>
          </a:p>
          <a:p>
            <a:pPr algn="ctr" eaLnBrk="1" hangingPunct="1">
              <a:lnSpc>
                <a:spcPct val="80000"/>
              </a:lnSpc>
              <a:buClr>
                <a:srgbClr val="CC9900"/>
              </a:buClr>
              <a:defRPr/>
            </a:pPr>
            <a:r>
              <a:rPr lang="en-GB" sz="2000" b="1" kern="0" dirty="0" smtClean="0">
                <a:solidFill>
                  <a:srgbClr val="0720DB"/>
                </a:solidFill>
                <a:latin typeface="Palatino Linotype" pitchFamily="18" charset="0"/>
                <a:cs typeface="Arial"/>
              </a:rPr>
              <a:t>Istanbul</a:t>
            </a:r>
            <a:r>
              <a:rPr lang="fr-CH" sz="2000" b="1" kern="0" dirty="0" smtClean="0">
                <a:solidFill>
                  <a:srgbClr val="0720DB"/>
                </a:solidFill>
                <a:latin typeface="Palatino Linotype" pitchFamily="18" charset="0"/>
                <a:cs typeface="Arial"/>
              </a:rPr>
              <a:t>, </a:t>
            </a:r>
            <a:r>
              <a:rPr lang="fr-CH" sz="2000" b="1" kern="0" dirty="0" err="1" smtClean="0">
                <a:solidFill>
                  <a:srgbClr val="0720DB"/>
                </a:solidFill>
                <a:latin typeface="Palatino Linotype" pitchFamily="18" charset="0"/>
                <a:cs typeface="Arial"/>
              </a:rPr>
              <a:t>Turkey</a:t>
            </a:r>
            <a:r>
              <a:rPr lang="fr-CH" sz="2000" b="1" kern="0" dirty="0" smtClean="0">
                <a:solidFill>
                  <a:srgbClr val="0720DB"/>
                </a:solidFill>
                <a:latin typeface="Palatino Linotype" pitchFamily="18" charset="0"/>
                <a:cs typeface="Arial"/>
              </a:rPr>
              <a:t>, 16 </a:t>
            </a:r>
            <a:r>
              <a:rPr lang="fr-CH" sz="2000" b="1" kern="0" dirty="0" err="1" smtClean="0">
                <a:solidFill>
                  <a:srgbClr val="0720DB"/>
                </a:solidFill>
                <a:latin typeface="Palatino Linotype" pitchFamily="18" charset="0"/>
                <a:cs typeface="Arial"/>
              </a:rPr>
              <a:t>October</a:t>
            </a:r>
            <a:r>
              <a:rPr lang="fr-CH" sz="2000" b="1" kern="0" dirty="0" smtClean="0">
                <a:solidFill>
                  <a:srgbClr val="0720DB"/>
                </a:solidFill>
                <a:latin typeface="Palatino Linotype" pitchFamily="18" charset="0"/>
                <a:cs typeface="Arial"/>
              </a:rPr>
              <a:t> 2015</a:t>
            </a:r>
            <a:endParaRPr kumimoji="0" lang="en-GB" sz="2000" b="1" i="0" u="none" strike="noStrike" kern="0" cap="none" spc="0" normalizeH="0" baseline="0" dirty="0" smtClean="0">
              <a:ln>
                <a:noFill/>
              </a:ln>
              <a:solidFill>
                <a:srgbClr val="0720DB"/>
              </a:solidFill>
              <a:effectLst/>
              <a:uLnTx/>
              <a:uFillTx/>
              <a:latin typeface="Palatino Linotype" panose="02040502050505030304" pitchFamily="18" charset="0"/>
              <a:cs typeface="Arial"/>
            </a:endParaRPr>
          </a:p>
        </p:txBody>
      </p:sp>
      <p:sp>
        <p:nvSpPr>
          <p:cNvPr id="2" name="TextBox 1"/>
          <p:cNvSpPr txBox="1"/>
          <p:nvPr/>
        </p:nvSpPr>
        <p:spPr>
          <a:xfrm>
            <a:off x="189799" y="851364"/>
            <a:ext cx="4503605" cy="461665"/>
          </a:xfrm>
          <a:prstGeom prst="rect">
            <a:avLst/>
          </a:prstGeom>
          <a:noFill/>
        </p:spPr>
        <p:txBody>
          <a:bodyPr wrap="none" rtlCol="0">
            <a:spAutoFit/>
          </a:bodyPr>
          <a:lstStyle/>
          <a:p>
            <a:r>
              <a:rPr lang="en-US" sz="2400" b="1" dirty="0" smtClean="0">
                <a:solidFill>
                  <a:srgbClr val="0720DB"/>
                </a:solidFill>
              </a:rPr>
              <a:t>International </a:t>
            </a:r>
            <a:r>
              <a:rPr lang="en-US" sz="2400" b="1" dirty="0" err="1" smtClean="0">
                <a:solidFill>
                  <a:srgbClr val="0720DB"/>
                </a:solidFill>
              </a:rPr>
              <a:t>Labour</a:t>
            </a:r>
            <a:r>
              <a:rPr lang="en-US" sz="2400" b="1" dirty="0" smtClean="0">
                <a:solidFill>
                  <a:srgbClr val="0720DB"/>
                </a:solidFill>
              </a:rPr>
              <a:t> Organization</a:t>
            </a:r>
            <a:endParaRPr lang="en-US" sz="2400" b="1" dirty="0">
              <a:solidFill>
                <a:srgbClr val="0720DB"/>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0032" y="403478"/>
            <a:ext cx="1224136" cy="1031698"/>
          </a:xfrm>
          <a:prstGeom prst="rect">
            <a:avLst/>
          </a:prstGeom>
        </p:spPr>
      </p:pic>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660566"/>
            <a:ext cx="1311275"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8125546"/>
      </p:ext>
    </p:extLst>
  </p:cSld>
  <p:clrMapOvr>
    <a:masterClrMapping/>
  </p:clrMapOvr>
  <mc:AlternateContent xmlns:mc="http://schemas.openxmlformats.org/markup-compatibility/2006" xmlns:p14="http://schemas.microsoft.com/office/powerpoint/2010/main">
    <mc:Choice Requires="p14">
      <p:transition spd="slow" p14:dur="2000" advTm="1275"/>
    </mc:Choice>
    <mc:Fallback xmlns="">
      <p:transition spd="slow" advTm="1275"/>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69368"/>
          </a:xfrm>
          <a:solidFill>
            <a:schemeClr val="tx2">
              <a:lumMod val="20000"/>
              <a:lumOff val="80000"/>
            </a:schemeClr>
          </a:solidFill>
        </p:spPr>
        <p:txBody>
          <a:bodyPr>
            <a:normAutofit fontScale="90000"/>
          </a:bodyPr>
          <a:lstStyle/>
          <a:p>
            <a:r>
              <a:rPr lang="en-GB" sz="3600" b="1" dirty="0" smtClean="0">
                <a:solidFill>
                  <a:srgbClr val="0070C0"/>
                </a:solidFill>
                <a:latin typeface="Calibri" panose="020F0502020204030204" pitchFamily="34" charset="0"/>
              </a:rPr>
              <a:t/>
            </a:r>
            <a:br>
              <a:rPr lang="en-GB" sz="3600" b="1" dirty="0" smtClean="0">
                <a:solidFill>
                  <a:srgbClr val="0070C0"/>
                </a:solidFill>
                <a:latin typeface="Calibri" panose="020F0502020204030204" pitchFamily="34" charset="0"/>
              </a:rPr>
            </a:br>
            <a:r>
              <a:rPr lang="en-GB" sz="3600" b="1" dirty="0" smtClean="0">
                <a:solidFill>
                  <a:srgbClr val="0070C0"/>
                </a:solidFill>
                <a:latin typeface="Calibri" panose="020F0502020204030204" pitchFamily="34" charset="0"/>
              </a:rPr>
              <a:t>      </a:t>
            </a:r>
            <a:r>
              <a:rPr lang="en-GB" sz="4000" b="1" dirty="0" smtClean="0">
                <a:solidFill>
                  <a:schemeClr val="accent1">
                    <a:lumMod val="50000"/>
                  </a:schemeClr>
                </a:solidFill>
                <a:latin typeface="Calibri" panose="020F0502020204030204" pitchFamily="34" charset="0"/>
              </a:rPr>
              <a:t>Why do migration costs matter?</a:t>
            </a:r>
            <a:br>
              <a:rPr lang="en-GB" sz="4000" b="1" dirty="0" smtClean="0">
                <a:solidFill>
                  <a:schemeClr val="accent1">
                    <a:lumMod val="50000"/>
                  </a:schemeClr>
                </a:solidFill>
                <a:latin typeface="Calibri" panose="020F0502020204030204" pitchFamily="34" charset="0"/>
              </a:rPr>
            </a:br>
            <a:endParaRPr lang="en-GB" sz="4000" b="1" i="1" dirty="0">
              <a:solidFill>
                <a:schemeClr val="accent1">
                  <a:lumMod val="50000"/>
                </a:schemeClr>
              </a:solidFill>
              <a:latin typeface="Calibri" panose="020F0502020204030204" pitchFamily="34" charset="0"/>
            </a:endParaRPr>
          </a:p>
        </p:txBody>
      </p:sp>
      <p:sp>
        <p:nvSpPr>
          <p:cNvPr id="3" name="Content Placeholder 2"/>
          <p:cNvSpPr>
            <a:spLocks noGrp="1"/>
          </p:cNvSpPr>
          <p:nvPr>
            <p:ph idx="1"/>
          </p:nvPr>
        </p:nvSpPr>
        <p:spPr>
          <a:xfrm>
            <a:off x="457200" y="1340768"/>
            <a:ext cx="8229600" cy="5760640"/>
          </a:xfrm>
        </p:spPr>
        <p:txBody>
          <a:bodyPr>
            <a:noAutofit/>
          </a:bodyPr>
          <a:lstStyle/>
          <a:p>
            <a:pPr marL="0" indent="0" algn="just">
              <a:lnSpc>
                <a:spcPct val="114000"/>
              </a:lnSpc>
              <a:spcAft>
                <a:spcPts val="1800"/>
              </a:spcAft>
              <a:buNone/>
            </a:pPr>
            <a:r>
              <a:rPr lang="en-GB" sz="2400" dirty="0" smtClean="0"/>
              <a:t>High costs, such as recruitment fees, that migrants pay for their jobs can result in large debt burdens, poor wages and working conditions, skills mismatch, unfair competition among business, and low development potential.</a:t>
            </a:r>
            <a:endParaRPr lang="en-US" sz="2800" dirty="0">
              <a:solidFill>
                <a:srgbClr val="FF0000"/>
              </a:solidFill>
            </a:endParaRPr>
          </a:p>
        </p:txBody>
      </p:sp>
      <p:pic>
        <p:nvPicPr>
          <p:cNvPr id="4" name="Picture 2" descr="http://www.ilo.org/wcmsp5/groups/public/---dgreports/---dcomm/documents/image/wcms_23951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3459768"/>
            <a:ext cx="6552728" cy="1522639"/>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5" name="Rectangle 4"/>
          <p:cNvSpPr/>
          <p:nvPr/>
        </p:nvSpPr>
        <p:spPr>
          <a:xfrm>
            <a:off x="1547664" y="4982407"/>
            <a:ext cx="6768752" cy="1039708"/>
          </a:xfrm>
          <a:prstGeom prst="rect">
            <a:avLst/>
          </a:prstGeom>
        </p:spPr>
        <p:txBody>
          <a:bodyPr wrap="square">
            <a:spAutoFit/>
          </a:bodyPr>
          <a:lstStyle/>
          <a:p>
            <a:pPr algn="just">
              <a:lnSpc>
                <a:spcPct val="114000"/>
              </a:lnSpc>
              <a:spcAft>
                <a:spcPts val="1800"/>
              </a:spcAft>
              <a:buBlip>
                <a:blip r:embed="rId4"/>
              </a:buBlip>
            </a:pPr>
            <a:r>
              <a:rPr lang="en-GB" dirty="0"/>
              <a:t>Lack of access to equal and fair wages, decent working conditions, freedom of association and adequate social protection detracts from migrants’ ability to contribute to development. </a:t>
            </a:r>
          </a:p>
        </p:txBody>
      </p:sp>
      <p:sp>
        <p:nvSpPr>
          <p:cNvPr id="7" name="Content Placeholder 2"/>
          <p:cNvSpPr txBox="1">
            <a:spLocks/>
          </p:cNvSpPr>
          <p:nvPr/>
        </p:nvSpPr>
        <p:spPr>
          <a:xfrm>
            <a:off x="467544" y="1340768"/>
            <a:ext cx="8229600" cy="57606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lnSpc>
                <a:spcPct val="114000"/>
              </a:lnSpc>
              <a:spcAft>
                <a:spcPts val="1800"/>
              </a:spcAft>
              <a:buFont typeface="Arial" pitchFamily="34" charset="0"/>
              <a:buNone/>
            </a:pPr>
            <a:endParaRPr lang="en-US" sz="2800" dirty="0">
              <a:solidFill>
                <a:srgbClr val="FF0000"/>
              </a:solidFill>
            </a:endParaRPr>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1464" y="97794"/>
            <a:ext cx="1257974" cy="1060217"/>
          </a:xfrm>
          <a:prstGeom prst="rect">
            <a:avLst/>
          </a:prstGeom>
        </p:spPr>
      </p:pic>
    </p:spTree>
    <p:extLst>
      <p:ext uri="{BB962C8B-B14F-4D97-AF65-F5344CB8AC3E}">
        <p14:creationId xmlns:p14="http://schemas.microsoft.com/office/powerpoint/2010/main" val="1643724231"/>
      </p:ext>
    </p:extLst>
  </p:cSld>
  <p:clrMapOvr>
    <a:masterClrMapping/>
  </p:clrMapOvr>
  <mc:AlternateContent xmlns:mc="http://schemas.openxmlformats.org/markup-compatibility/2006" xmlns:p14="http://schemas.microsoft.com/office/powerpoint/2010/main">
    <mc:Choice Requires="p14">
      <p:transition spd="slow" p14:dur="2000" advTm="450"/>
    </mc:Choice>
    <mc:Fallback xmlns="">
      <p:transition spd="slow" advTm="45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477"/>
            <a:ext cx="9074067" cy="1268760"/>
          </a:xfrm>
          <a:solidFill>
            <a:schemeClr val="tx2">
              <a:lumMod val="20000"/>
              <a:lumOff val="80000"/>
            </a:schemeClr>
          </a:solidFill>
        </p:spPr>
        <p:txBody>
          <a:bodyPr>
            <a:normAutofit/>
          </a:bodyPr>
          <a:lstStyle/>
          <a:p>
            <a:pPr>
              <a:spcBef>
                <a:spcPts val="0"/>
              </a:spcBef>
            </a:pPr>
            <a:r>
              <a:rPr lang="en-GB" sz="3600" b="1" i="1" dirty="0" smtClean="0">
                <a:solidFill>
                  <a:schemeClr val="accent1">
                    <a:lumMod val="75000"/>
                  </a:schemeClr>
                </a:solidFill>
              </a:rPr>
              <a:t>	</a:t>
            </a:r>
            <a:r>
              <a:rPr lang="en-GB" sz="3600" b="1" dirty="0" smtClean="0">
                <a:solidFill>
                  <a:schemeClr val="accent1">
                    <a:lumMod val="75000"/>
                  </a:schemeClr>
                </a:solidFill>
              </a:rPr>
              <a:t>Migration </a:t>
            </a:r>
            <a:r>
              <a:rPr lang="en-GB" sz="3600" b="1" dirty="0">
                <a:solidFill>
                  <a:schemeClr val="accent1">
                    <a:lumMod val="75000"/>
                  </a:schemeClr>
                </a:solidFill>
              </a:rPr>
              <a:t>costs include lost wages</a:t>
            </a:r>
          </a:p>
        </p:txBody>
      </p:sp>
      <p:sp>
        <p:nvSpPr>
          <p:cNvPr id="3" name="Content Placeholder 2"/>
          <p:cNvSpPr>
            <a:spLocks noGrp="1"/>
          </p:cNvSpPr>
          <p:nvPr>
            <p:ph idx="1"/>
          </p:nvPr>
        </p:nvSpPr>
        <p:spPr>
          <a:xfrm>
            <a:off x="323528" y="1479124"/>
            <a:ext cx="7920880" cy="3810818"/>
          </a:xfrm>
          <a:solidFill>
            <a:schemeClr val="accent1">
              <a:lumMod val="20000"/>
              <a:lumOff val="80000"/>
            </a:schemeClr>
          </a:solidFill>
        </p:spPr>
        <p:txBody>
          <a:bodyPr>
            <a:noAutofit/>
          </a:bodyPr>
          <a:lstStyle/>
          <a:p>
            <a:pPr marL="0" indent="0" algn="ctr">
              <a:spcBef>
                <a:spcPts val="0"/>
              </a:spcBef>
              <a:buNone/>
            </a:pPr>
            <a:r>
              <a:rPr lang="en-GB" sz="2400" dirty="0" smtClean="0">
                <a:solidFill>
                  <a:schemeClr val="tx2">
                    <a:lumMod val="75000"/>
                  </a:schemeClr>
                </a:solidFill>
                <a:latin typeface="+mj-lt"/>
              </a:rPr>
              <a:t>ILO research on </a:t>
            </a:r>
            <a:r>
              <a:rPr lang="en-GB" sz="2400" dirty="0">
                <a:solidFill>
                  <a:schemeClr val="tx2">
                    <a:lumMod val="75000"/>
                  </a:schemeClr>
                </a:solidFill>
                <a:latin typeface="+mj-lt"/>
              </a:rPr>
              <a:t>wage gaps </a:t>
            </a:r>
            <a:r>
              <a:rPr lang="en-GB" sz="2400" dirty="0" smtClean="0">
                <a:solidFill>
                  <a:schemeClr val="tx2">
                    <a:lumMod val="75000"/>
                  </a:schemeClr>
                </a:solidFill>
                <a:latin typeface="+mj-lt"/>
              </a:rPr>
              <a:t>and non-payment</a:t>
            </a:r>
          </a:p>
          <a:p>
            <a:pPr marL="0" indent="0" algn="ctr">
              <a:spcBef>
                <a:spcPts val="0"/>
              </a:spcBef>
              <a:buNone/>
            </a:pPr>
            <a:r>
              <a:rPr lang="en-GB" sz="2400" dirty="0">
                <a:solidFill>
                  <a:schemeClr val="tx2">
                    <a:lumMod val="75000"/>
                  </a:schemeClr>
                </a:solidFill>
                <a:latin typeface="+mj-lt"/>
              </a:rPr>
              <a:t>s</a:t>
            </a:r>
            <a:r>
              <a:rPr lang="en-GB" sz="2400" dirty="0" smtClean="0">
                <a:solidFill>
                  <a:schemeClr val="tx2">
                    <a:lumMod val="75000"/>
                  </a:schemeClr>
                </a:solidFill>
                <a:latin typeface="+mj-lt"/>
              </a:rPr>
              <a:t>hows discrimination affects both high/low-wage earners</a:t>
            </a:r>
          </a:p>
          <a:p>
            <a:pPr marL="0" indent="0" algn="just">
              <a:spcBef>
                <a:spcPts val="0"/>
              </a:spcBef>
              <a:buNone/>
            </a:pPr>
            <a:r>
              <a:rPr lang="en-GB" sz="1800" b="1" dirty="0" smtClean="0">
                <a:solidFill>
                  <a:srgbClr val="0720DB"/>
                </a:solidFill>
                <a:latin typeface="+mj-lt"/>
                <a:cs typeface="Adobe Caslon Pro"/>
              </a:rPr>
              <a:t>	</a:t>
            </a:r>
          </a:p>
          <a:p>
            <a:pPr marL="0" indent="0" algn="just">
              <a:spcBef>
                <a:spcPts val="0"/>
              </a:spcBef>
              <a:buNone/>
            </a:pPr>
            <a:r>
              <a:rPr lang="en-GB" sz="1800" b="1" dirty="0" smtClean="0">
                <a:solidFill>
                  <a:srgbClr val="0720DB"/>
                </a:solidFill>
                <a:latin typeface="+mj-lt"/>
                <a:cs typeface="Adobe Caslon Pro"/>
              </a:rPr>
              <a:t>       Europe</a:t>
            </a:r>
          </a:p>
          <a:p>
            <a:pPr marL="0" indent="0" algn="just">
              <a:spcBef>
                <a:spcPts val="0"/>
              </a:spcBef>
              <a:buNone/>
            </a:pPr>
            <a:r>
              <a:rPr lang="en-GB" sz="1800" b="1" dirty="0">
                <a:solidFill>
                  <a:srgbClr val="0720DB"/>
                </a:solidFill>
                <a:latin typeface="+mj-lt"/>
                <a:cs typeface="Adobe Caslon Pro"/>
              </a:rPr>
              <a:t>	</a:t>
            </a:r>
            <a:r>
              <a:rPr lang="en-GB" sz="1800" dirty="0" smtClean="0">
                <a:solidFill>
                  <a:srgbClr val="0720DB"/>
                </a:solidFill>
                <a:latin typeface="+mj-lt"/>
                <a:cs typeface="Adobe Caslon Pro"/>
              </a:rPr>
              <a:t>18</a:t>
            </a:r>
            <a:r>
              <a:rPr lang="en-GB" sz="1800" dirty="0" smtClean="0">
                <a:solidFill>
                  <a:srgbClr val="0720DB"/>
                </a:solidFill>
                <a:latin typeface="+mj-lt"/>
                <a:cs typeface="Adobe Caslon Pro"/>
              </a:rPr>
              <a:t>% </a:t>
            </a:r>
            <a:r>
              <a:rPr lang="en-GB" sz="1800" dirty="0">
                <a:solidFill>
                  <a:srgbClr val="0720DB"/>
                </a:solidFill>
                <a:latin typeface="+mj-lt"/>
                <a:cs typeface="Adobe Caslon Pro"/>
              </a:rPr>
              <a:t>to </a:t>
            </a:r>
            <a:r>
              <a:rPr lang="en-GB" sz="1800" dirty="0" smtClean="0">
                <a:solidFill>
                  <a:srgbClr val="0720DB"/>
                </a:solidFill>
                <a:latin typeface="+mj-lt"/>
                <a:cs typeface="Adobe Caslon Pro"/>
              </a:rPr>
              <a:t>35% of wage gap between migrants and nationals </a:t>
            </a:r>
          </a:p>
          <a:p>
            <a:pPr marL="0" indent="0" algn="just">
              <a:spcBef>
                <a:spcPts val="0"/>
              </a:spcBef>
              <a:buNone/>
            </a:pPr>
            <a:r>
              <a:rPr lang="en-GB" sz="1800" dirty="0" smtClean="0">
                <a:solidFill>
                  <a:srgbClr val="0720DB"/>
                </a:solidFill>
                <a:latin typeface="+mj-lt"/>
                <a:cs typeface="Adobe Caslon Pro"/>
              </a:rPr>
              <a:t>	not </a:t>
            </a:r>
            <a:r>
              <a:rPr lang="en-GB" sz="1800" dirty="0" smtClean="0">
                <a:solidFill>
                  <a:srgbClr val="0720DB"/>
                </a:solidFill>
                <a:latin typeface="+mj-lt"/>
                <a:cs typeface="Adobe Caslon Pro"/>
              </a:rPr>
              <a:t>explained by education or skills</a:t>
            </a:r>
            <a:r>
              <a:rPr lang="en-GB" sz="1800" dirty="0" smtClean="0">
                <a:solidFill>
                  <a:srgbClr val="0720DB"/>
                </a:solidFill>
                <a:latin typeface="+mj-lt"/>
              </a:rPr>
              <a:t>.  </a:t>
            </a:r>
            <a:r>
              <a:rPr lang="en-GB" sz="1800" i="1" dirty="0" smtClean="0">
                <a:solidFill>
                  <a:srgbClr val="0720DB"/>
                </a:solidFill>
                <a:latin typeface="+mj-lt"/>
                <a:cs typeface="Adobe Caslon Pro"/>
              </a:rPr>
              <a:t>ILO 2014 Global Wage Report</a:t>
            </a:r>
          </a:p>
          <a:p>
            <a:pPr indent="0" algn="just">
              <a:spcBef>
                <a:spcPts val="0"/>
              </a:spcBef>
              <a:buNone/>
            </a:pPr>
            <a:r>
              <a:rPr lang="en-GB" sz="1800" b="1" dirty="0" smtClean="0">
                <a:solidFill>
                  <a:srgbClr val="0720DB"/>
                </a:solidFill>
                <a:latin typeface="+mj-lt"/>
                <a:cs typeface="Adobe Caslon Pro"/>
              </a:rPr>
              <a:t>Republic of Moldova  </a:t>
            </a:r>
            <a:endParaRPr lang="en-GB" sz="1800" b="1" dirty="0" smtClean="0">
              <a:solidFill>
                <a:srgbClr val="0720DB"/>
              </a:solidFill>
              <a:latin typeface="+mj-lt"/>
              <a:cs typeface="Adobe Caslon Pro"/>
            </a:endParaRPr>
          </a:p>
          <a:p>
            <a:pPr marL="0" indent="0" algn="just">
              <a:spcBef>
                <a:spcPts val="0"/>
              </a:spcBef>
              <a:buNone/>
            </a:pPr>
            <a:r>
              <a:rPr lang="en-GB" sz="1800" b="1" dirty="0">
                <a:solidFill>
                  <a:srgbClr val="0720DB"/>
                </a:solidFill>
                <a:latin typeface="+mj-lt"/>
                <a:cs typeface="Adobe Caslon Pro"/>
              </a:rPr>
              <a:t>	</a:t>
            </a:r>
            <a:r>
              <a:rPr lang="en-GB" sz="1800" dirty="0" smtClean="0">
                <a:solidFill>
                  <a:srgbClr val="0720DB"/>
                </a:solidFill>
                <a:latin typeface="+mj-lt"/>
                <a:cs typeface="Adobe Caslon Pro"/>
              </a:rPr>
              <a:t>46% of </a:t>
            </a:r>
            <a:r>
              <a:rPr lang="en-GB" sz="1800" dirty="0">
                <a:solidFill>
                  <a:srgbClr val="0720DB"/>
                </a:solidFill>
                <a:latin typeface="+mj-lt"/>
                <a:cs typeface="Adobe Caslon Pro"/>
              </a:rPr>
              <a:t>returned migrants working for little or no pay</a:t>
            </a:r>
          </a:p>
          <a:p>
            <a:pPr marL="0" lvl="1" indent="0" algn="just">
              <a:spcBef>
                <a:spcPts val="0"/>
              </a:spcBef>
              <a:buNone/>
            </a:pPr>
            <a:r>
              <a:rPr lang="en-GB" sz="1800" dirty="0">
                <a:solidFill>
                  <a:srgbClr val="0720DB"/>
                </a:solidFill>
                <a:latin typeface="+mj-lt"/>
                <a:cs typeface="Adobe Caslon Pro"/>
              </a:rPr>
              <a:t>	</a:t>
            </a:r>
            <a:r>
              <a:rPr lang="en-GB" sz="1800" dirty="0" smtClean="0">
                <a:solidFill>
                  <a:srgbClr val="0720DB"/>
                </a:solidFill>
                <a:latin typeface="+mj-lt"/>
                <a:cs typeface="Adobe Caslon Pro"/>
              </a:rPr>
              <a:t>25% receive </a:t>
            </a:r>
            <a:r>
              <a:rPr lang="en-GB" sz="1800" dirty="0">
                <a:solidFill>
                  <a:srgbClr val="0720DB"/>
                </a:solidFill>
                <a:latin typeface="+mj-lt"/>
                <a:cs typeface="Adobe Caslon Pro"/>
              </a:rPr>
              <a:t>late </a:t>
            </a:r>
            <a:r>
              <a:rPr lang="en-GB" sz="1800" dirty="0" smtClean="0">
                <a:solidFill>
                  <a:srgbClr val="0720DB"/>
                </a:solidFill>
                <a:latin typeface="+mj-lt"/>
                <a:cs typeface="Adobe Caslon Pro"/>
              </a:rPr>
              <a:t>payments</a:t>
            </a:r>
          </a:p>
          <a:p>
            <a:pPr marL="0" lvl="1" indent="0" algn="just">
              <a:spcBef>
                <a:spcPts val="0"/>
              </a:spcBef>
              <a:buNone/>
            </a:pPr>
            <a:r>
              <a:rPr lang="en-GB" sz="1800" dirty="0" smtClean="0">
                <a:solidFill>
                  <a:srgbClr val="0720DB"/>
                </a:solidFill>
                <a:latin typeface="+mj-lt"/>
                <a:cs typeface="Adobe Caslon Pro"/>
              </a:rPr>
              <a:t>      </a:t>
            </a:r>
            <a:r>
              <a:rPr lang="en-GB" sz="1800" b="1" dirty="0" smtClean="0">
                <a:solidFill>
                  <a:srgbClr val="0720DB"/>
                </a:solidFill>
                <a:latin typeface="+mj-lt"/>
                <a:cs typeface="Adobe Caslon Pro"/>
              </a:rPr>
              <a:t>Armenia </a:t>
            </a:r>
            <a:r>
              <a:rPr lang="en-GB" sz="1800" b="1" dirty="0">
                <a:solidFill>
                  <a:srgbClr val="0720DB"/>
                </a:solidFill>
                <a:latin typeface="+mj-lt"/>
                <a:cs typeface="Adobe Caslon Pro"/>
              </a:rPr>
              <a:t>and </a:t>
            </a:r>
            <a:r>
              <a:rPr lang="en-GB" sz="1800" b="1" dirty="0" smtClean="0">
                <a:solidFill>
                  <a:srgbClr val="0720DB"/>
                </a:solidFill>
                <a:latin typeface="+mj-lt"/>
                <a:cs typeface="Adobe Caslon Pro"/>
              </a:rPr>
              <a:t>Georgia  </a:t>
            </a:r>
            <a:endParaRPr lang="en-GB" sz="1800" b="1" dirty="0" smtClean="0">
              <a:solidFill>
                <a:srgbClr val="0720DB"/>
              </a:solidFill>
              <a:latin typeface="+mj-lt"/>
              <a:cs typeface="Adobe Caslon Pro"/>
            </a:endParaRPr>
          </a:p>
          <a:p>
            <a:pPr marL="0" lvl="1" indent="0" algn="just">
              <a:spcBef>
                <a:spcPts val="0"/>
              </a:spcBef>
              <a:buNone/>
            </a:pPr>
            <a:r>
              <a:rPr lang="en-GB" sz="1800" dirty="0" smtClean="0">
                <a:solidFill>
                  <a:srgbClr val="0720DB"/>
                </a:solidFill>
                <a:latin typeface="+mj-lt"/>
                <a:cs typeface="Adobe Caslon Pro"/>
              </a:rPr>
              <a:t>	20</a:t>
            </a:r>
            <a:r>
              <a:rPr lang="en-GB" sz="1800" dirty="0">
                <a:solidFill>
                  <a:srgbClr val="0720DB"/>
                </a:solidFill>
                <a:latin typeface="+mj-lt"/>
                <a:cs typeface="Adobe Caslon Pro"/>
              </a:rPr>
              <a:t>% migrants working for no little or no </a:t>
            </a:r>
            <a:r>
              <a:rPr lang="en-GB" sz="1800" dirty="0" smtClean="0">
                <a:solidFill>
                  <a:srgbClr val="0720DB"/>
                </a:solidFill>
                <a:latin typeface="+mj-lt"/>
                <a:cs typeface="Adobe Caslon Pro"/>
              </a:rPr>
              <a:t>pay</a:t>
            </a:r>
          </a:p>
          <a:p>
            <a:pPr algn="just">
              <a:spcBef>
                <a:spcPts val="0"/>
              </a:spcBef>
              <a:buFont typeface="Wingdings" panose="05000000000000000000" pitchFamily="2" charset="2"/>
              <a:buChar char="Ø"/>
            </a:pPr>
            <a:r>
              <a:rPr lang="en-GB" sz="1800" i="1" dirty="0" smtClean="0">
                <a:solidFill>
                  <a:srgbClr val="0720DB"/>
                </a:solidFill>
                <a:latin typeface="+mj-lt"/>
              </a:rPr>
              <a:t>Recruitment fees are up to one-third or a year’s salary.</a:t>
            </a:r>
          </a:p>
          <a:p>
            <a:pPr marL="0" indent="0">
              <a:buNone/>
            </a:pPr>
            <a:endParaRPr lang="en-GB" sz="2000" i="1" dirty="0">
              <a:solidFill>
                <a:schemeClr val="accent1">
                  <a:lumMod val="50000"/>
                </a:schemeClr>
              </a:solidFill>
              <a:latin typeface="+mj-lt"/>
            </a:endParaRPr>
          </a:p>
          <a:p>
            <a:pPr marL="0" indent="0" algn="ctr">
              <a:buNone/>
            </a:pPr>
            <a:r>
              <a:rPr lang="en-US" sz="2400" dirty="0" smtClean="0"/>
              <a:t>       </a:t>
            </a:r>
            <a:endParaRPr lang="en-GB" sz="2400" dirty="0" smtClean="0"/>
          </a:p>
          <a:p>
            <a:pPr algn="just">
              <a:lnSpc>
                <a:spcPct val="114000"/>
              </a:lnSpc>
              <a:spcAft>
                <a:spcPts val="1800"/>
              </a:spcAft>
              <a:buBlip>
                <a:blip r:embed="rId3"/>
              </a:buBlip>
            </a:pPr>
            <a:endParaRPr lang="en-GB" sz="2400" dirty="0"/>
          </a:p>
        </p:txBody>
      </p:sp>
      <p:pic>
        <p:nvPicPr>
          <p:cNvPr id="3074" name="Picture 2" descr="http://www.ilo.ch/wcmsp5/groups/public/---dgreports/---dcomm/documents/image/wcms_25015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58782" y="2564904"/>
            <a:ext cx="1034175" cy="142543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www.ilo.org/wcmsp5/groups/public/---ed_norm/---relconf/documents/image/wcms_245140.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20272" y="4219072"/>
            <a:ext cx="1035626" cy="1412346"/>
          </a:xfrm>
          <a:prstGeom prst="rect">
            <a:avLst/>
          </a:prstGeom>
          <a:noFill/>
          <a:ln w="12700">
            <a:solidFill>
              <a:srgbClr val="002060"/>
            </a:solidFill>
          </a:ln>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1464" y="97794"/>
            <a:ext cx="1257974" cy="1060217"/>
          </a:xfrm>
          <a:prstGeom prst="rect">
            <a:avLst/>
          </a:prstGeom>
        </p:spPr>
      </p:pic>
      <p:sp>
        <p:nvSpPr>
          <p:cNvPr id="4" name="TextBox 3"/>
          <p:cNvSpPr txBox="1"/>
          <p:nvPr/>
        </p:nvSpPr>
        <p:spPr>
          <a:xfrm>
            <a:off x="-180528" y="5394214"/>
            <a:ext cx="8784976" cy="1261884"/>
          </a:xfrm>
          <a:prstGeom prst="rect">
            <a:avLst/>
          </a:prstGeom>
          <a:noFill/>
        </p:spPr>
        <p:txBody>
          <a:bodyPr wrap="square" rtlCol="0">
            <a:spAutoFit/>
          </a:bodyPr>
          <a:lstStyle/>
          <a:p>
            <a:pPr algn="ctr"/>
            <a:r>
              <a:rPr lang="en-US" sz="2800" b="1" dirty="0" smtClean="0">
                <a:solidFill>
                  <a:schemeClr val="accent1">
                    <a:lumMod val="50000"/>
                  </a:schemeClr>
                </a:solidFill>
              </a:rPr>
              <a:t>KNOMAD </a:t>
            </a:r>
            <a:r>
              <a:rPr lang="en-US" sz="2800" b="1" dirty="0">
                <a:solidFill>
                  <a:schemeClr val="accent1">
                    <a:lumMod val="50000"/>
                  </a:schemeClr>
                </a:solidFill>
              </a:rPr>
              <a:t>&amp; ILO collaboration </a:t>
            </a:r>
          </a:p>
          <a:p>
            <a:pPr lvl="1" algn="ctr"/>
            <a:r>
              <a:rPr lang="en-US" sz="2400" i="1" dirty="0">
                <a:solidFill>
                  <a:schemeClr val="accent1">
                    <a:lumMod val="50000"/>
                  </a:schemeClr>
                </a:solidFill>
              </a:rPr>
              <a:t>To better understand the structure of </a:t>
            </a:r>
            <a:r>
              <a:rPr lang="en-US" sz="2400" i="1" dirty="0" err="1" smtClean="0">
                <a:solidFill>
                  <a:schemeClr val="accent1">
                    <a:lumMod val="50000"/>
                  </a:schemeClr>
                </a:solidFill>
              </a:rPr>
              <a:t>labour</a:t>
            </a:r>
            <a:r>
              <a:rPr lang="en-US" sz="2400" i="1" dirty="0" smtClean="0">
                <a:solidFill>
                  <a:schemeClr val="accent1">
                    <a:lumMod val="50000"/>
                  </a:schemeClr>
                </a:solidFill>
              </a:rPr>
              <a:t> migration costs, </a:t>
            </a:r>
          </a:p>
          <a:p>
            <a:pPr lvl="1" algn="ctr"/>
            <a:r>
              <a:rPr lang="en-US" sz="2400" i="1" dirty="0" smtClean="0">
                <a:solidFill>
                  <a:schemeClr val="accent1">
                    <a:lumMod val="50000"/>
                  </a:schemeClr>
                </a:solidFill>
              </a:rPr>
              <a:t>fees </a:t>
            </a:r>
            <a:r>
              <a:rPr lang="en-US" sz="2400" i="1" dirty="0">
                <a:solidFill>
                  <a:schemeClr val="accent1">
                    <a:lumMod val="50000"/>
                  </a:schemeClr>
                </a:solidFill>
              </a:rPr>
              <a:t>paid to </a:t>
            </a:r>
            <a:r>
              <a:rPr lang="en-US" sz="2400" i="1" dirty="0" smtClean="0">
                <a:solidFill>
                  <a:schemeClr val="accent1">
                    <a:lumMod val="50000"/>
                  </a:schemeClr>
                </a:solidFill>
              </a:rPr>
              <a:t>recruitment agencies, and bilateral agreements</a:t>
            </a:r>
            <a:endParaRPr lang="en-GB" sz="2400" b="1" i="1" u="sng" dirty="0">
              <a:solidFill>
                <a:schemeClr val="accent1">
                  <a:lumMod val="50000"/>
                </a:schemeClr>
              </a:solidFill>
              <a:cs typeface="Adobe Caslon Pro"/>
            </a:endParaRPr>
          </a:p>
        </p:txBody>
      </p:sp>
    </p:spTree>
    <p:extLst>
      <p:ext uri="{BB962C8B-B14F-4D97-AF65-F5344CB8AC3E}">
        <p14:creationId xmlns:p14="http://schemas.microsoft.com/office/powerpoint/2010/main" val="3471616116"/>
      </p:ext>
    </p:extLst>
  </p:cSld>
  <p:clrMapOvr>
    <a:masterClrMapping/>
  </p:clrMapOvr>
  <mc:AlternateContent xmlns:mc="http://schemas.openxmlformats.org/markup-compatibility/2006" xmlns:p14="http://schemas.microsoft.com/office/powerpoint/2010/main">
    <mc:Choice Requires="p14">
      <p:transition spd="slow" p14:dur="2000" advTm="450"/>
    </mc:Choice>
    <mc:Fallback xmlns="">
      <p:transition spd="slow" advTm="45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531"/>
            <a:ext cx="9144000" cy="1047687"/>
          </a:xfrm>
          <a:solidFill>
            <a:schemeClr val="tx2">
              <a:lumMod val="20000"/>
              <a:lumOff val="80000"/>
            </a:schemeClr>
          </a:solidFill>
        </p:spPr>
        <p:txBody>
          <a:bodyPr>
            <a:normAutofit fontScale="90000"/>
          </a:bodyPr>
          <a:lstStyle/>
          <a:p>
            <a:r>
              <a:rPr lang="en-GB" sz="3600" b="1" dirty="0" smtClean="0">
                <a:solidFill>
                  <a:srgbClr val="0070C0"/>
                </a:solidFill>
                <a:latin typeface="Calibri" panose="020F0502020204030204" pitchFamily="34" charset="0"/>
              </a:rPr>
              <a:t/>
            </a:r>
            <a:br>
              <a:rPr lang="en-GB" sz="3600" b="1" dirty="0" smtClean="0">
                <a:solidFill>
                  <a:srgbClr val="0070C0"/>
                </a:solidFill>
                <a:latin typeface="Calibri" panose="020F0502020204030204" pitchFamily="34" charset="0"/>
              </a:rPr>
            </a:br>
            <a:r>
              <a:rPr lang="en-GB" sz="3600" b="1" dirty="0" smtClean="0">
                <a:solidFill>
                  <a:srgbClr val="0070C0"/>
                </a:solidFill>
              </a:rPr>
              <a:t/>
            </a:r>
            <a:br>
              <a:rPr lang="en-GB" sz="3600" b="1" dirty="0" smtClean="0">
                <a:solidFill>
                  <a:srgbClr val="0070C0"/>
                </a:solidFill>
              </a:rPr>
            </a:br>
            <a:r>
              <a:rPr lang="en-GB" sz="3600" b="1" dirty="0" smtClean="0">
                <a:solidFill>
                  <a:schemeClr val="accent1">
                    <a:lumMod val="50000"/>
                  </a:schemeClr>
                </a:solidFill>
              </a:rPr>
              <a:t>Reducing recruitment fees: </a:t>
            </a:r>
            <a:br>
              <a:rPr lang="en-GB" sz="3600" b="1" dirty="0" smtClean="0">
                <a:solidFill>
                  <a:schemeClr val="accent1">
                    <a:lumMod val="50000"/>
                  </a:schemeClr>
                </a:solidFill>
              </a:rPr>
            </a:br>
            <a:r>
              <a:rPr lang="en-GB" sz="3600" b="1" dirty="0" smtClean="0">
                <a:solidFill>
                  <a:schemeClr val="accent1">
                    <a:lumMod val="50000"/>
                  </a:schemeClr>
                </a:solidFill>
              </a:rPr>
              <a:t>the added </a:t>
            </a:r>
            <a:r>
              <a:rPr lang="en-GB" sz="3600" b="1" i="1" dirty="0" smtClean="0">
                <a:solidFill>
                  <a:schemeClr val="accent1">
                    <a:lumMod val="50000"/>
                  </a:schemeClr>
                </a:solidFill>
              </a:rPr>
              <a:t>X factor </a:t>
            </a:r>
            <a:r>
              <a:rPr lang="en-GB" sz="3600" b="1" dirty="0" smtClean="0">
                <a:solidFill>
                  <a:schemeClr val="accent1">
                    <a:lumMod val="50000"/>
                  </a:schemeClr>
                </a:solidFill>
              </a:rPr>
              <a:t>to development</a:t>
            </a:r>
            <a:br>
              <a:rPr lang="en-GB" sz="3600" b="1" dirty="0" smtClean="0">
                <a:solidFill>
                  <a:schemeClr val="accent1">
                    <a:lumMod val="50000"/>
                  </a:schemeClr>
                </a:solidFill>
              </a:rPr>
            </a:br>
            <a:r>
              <a:rPr lang="en-GB" sz="3600" b="1" dirty="0" smtClean="0">
                <a:solidFill>
                  <a:schemeClr val="accent1">
                    <a:lumMod val="50000"/>
                  </a:schemeClr>
                </a:solidFill>
                <a:latin typeface="Calibri" panose="020F0502020204030204" pitchFamily="34" charset="0"/>
              </a:rPr>
              <a:t/>
            </a:r>
            <a:br>
              <a:rPr lang="en-GB" sz="3600" b="1" dirty="0" smtClean="0">
                <a:solidFill>
                  <a:schemeClr val="accent1">
                    <a:lumMod val="50000"/>
                  </a:schemeClr>
                </a:solidFill>
                <a:latin typeface="Calibri" panose="020F0502020204030204" pitchFamily="34" charset="0"/>
              </a:rPr>
            </a:br>
            <a:endParaRPr lang="en-GB" sz="3600" b="1" dirty="0">
              <a:solidFill>
                <a:schemeClr val="accent1">
                  <a:lumMod val="50000"/>
                </a:schemeClr>
              </a:solidFill>
              <a:latin typeface="Calibri" panose="020F0502020204030204" pitchFamily="34" charset="0"/>
            </a:endParaRPr>
          </a:p>
        </p:txBody>
      </p:sp>
      <p:sp>
        <p:nvSpPr>
          <p:cNvPr id="4" name="Text Placeholder 3"/>
          <p:cNvSpPr>
            <a:spLocks noGrp="1"/>
          </p:cNvSpPr>
          <p:nvPr>
            <p:ph type="body" idx="1"/>
          </p:nvPr>
        </p:nvSpPr>
        <p:spPr>
          <a:xfrm>
            <a:off x="-131955" y="1952082"/>
            <a:ext cx="4040188" cy="639762"/>
          </a:xfrm>
        </p:spPr>
        <p:txBody>
          <a:bodyPr>
            <a:normAutofit fontScale="55000" lnSpcReduction="20000"/>
          </a:bodyPr>
          <a:lstStyle/>
          <a:p>
            <a:endParaRPr lang="en-GB" b="0" u="sng" dirty="0"/>
          </a:p>
          <a:p>
            <a:pPr algn="ctr">
              <a:lnSpc>
                <a:spcPct val="134000"/>
              </a:lnSpc>
              <a:spcBef>
                <a:spcPts val="0"/>
              </a:spcBef>
              <a:spcAft>
                <a:spcPts val="1800"/>
              </a:spcAft>
            </a:pPr>
            <a:r>
              <a:rPr lang="en-GB" sz="3800" i="1" u="sng" dirty="0" smtClean="0">
                <a:solidFill>
                  <a:srgbClr val="0720DB"/>
                </a:solidFill>
                <a:latin typeface="+mj-lt"/>
                <a:ea typeface="+mj-ea"/>
                <a:cs typeface="+mj-cs"/>
              </a:rPr>
              <a:t>Reducing remittance costs </a:t>
            </a:r>
            <a:endParaRPr lang="en-GB" sz="3800" i="1" u="sng" dirty="0">
              <a:solidFill>
                <a:srgbClr val="0720DB"/>
              </a:solidFill>
              <a:latin typeface="+mj-lt"/>
              <a:ea typeface="+mj-ea"/>
              <a:cs typeface="+mj-cs"/>
            </a:endParaRPr>
          </a:p>
        </p:txBody>
      </p:sp>
      <p:sp>
        <p:nvSpPr>
          <p:cNvPr id="5" name="Content Placeholder 4"/>
          <p:cNvSpPr>
            <a:spLocks noGrp="1"/>
          </p:cNvSpPr>
          <p:nvPr>
            <p:ph sz="half" idx="2"/>
          </p:nvPr>
        </p:nvSpPr>
        <p:spPr>
          <a:xfrm>
            <a:off x="270109" y="2564903"/>
            <a:ext cx="4040188" cy="4104456"/>
          </a:xfrm>
        </p:spPr>
        <p:style>
          <a:lnRef idx="2">
            <a:schemeClr val="accent1"/>
          </a:lnRef>
          <a:fillRef idx="1">
            <a:schemeClr val="lt1"/>
          </a:fillRef>
          <a:effectRef idx="0">
            <a:schemeClr val="accent1"/>
          </a:effectRef>
          <a:fontRef idx="minor">
            <a:schemeClr val="dk1"/>
          </a:fontRef>
        </p:style>
        <p:txBody>
          <a:bodyPr>
            <a:noAutofit/>
          </a:bodyPr>
          <a:lstStyle/>
          <a:p>
            <a:pPr algn="just">
              <a:lnSpc>
                <a:spcPct val="124000"/>
              </a:lnSpc>
              <a:spcAft>
                <a:spcPts val="1800"/>
              </a:spcAft>
              <a:buBlip>
                <a:blip r:embed="rId3"/>
              </a:buBlip>
            </a:pPr>
            <a:r>
              <a:rPr lang="en-GB" sz="1800" dirty="0" smtClean="0"/>
              <a:t>Halving </a:t>
            </a:r>
            <a:r>
              <a:rPr lang="en-GB" sz="1800" dirty="0"/>
              <a:t>remittance transaction costs from 10% - 5</a:t>
            </a:r>
            <a:r>
              <a:rPr lang="en-GB" sz="1800" dirty="0" smtClean="0"/>
              <a:t>% (as per G20): </a:t>
            </a:r>
            <a:endParaRPr lang="en-GB" sz="1800" dirty="0"/>
          </a:p>
          <a:p>
            <a:pPr algn="just">
              <a:lnSpc>
                <a:spcPct val="124000"/>
              </a:lnSpc>
              <a:spcAft>
                <a:spcPts val="1800"/>
              </a:spcAft>
              <a:buBlip>
                <a:blip r:embed="rId3"/>
              </a:buBlip>
            </a:pPr>
            <a:r>
              <a:rPr lang="en-GB" sz="1800" dirty="0"/>
              <a:t>Saves USD 250 for a low-skilled worker </a:t>
            </a:r>
            <a:r>
              <a:rPr lang="en-GB" sz="1800" dirty="0" smtClean="0"/>
              <a:t>assuming that s/he remits USD </a:t>
            </a:r>
            <a:r>
              <a:rPr lang="en-GB" sz="1800" dirty="0"/>
              <a:t>5,000 of his/her USD 7,200 in </a:t>
            </a:r>
            <a:r>
              <a:rPr lang="en-GB" sz="1800" dirty="0" smtClean="0"/>
              <a:t>earnings (</a:t>
            </a:r>
            <a:r>
              <a:rPr lang="en-GB" sz="1800" dirty="0"/>
              <a:t>under </a:t>
            </a:r>
            <a:r>
              <a:rPr lang="en-GB" sz="1800" dirty="0" smtClean="0"/>
              <a:t>a </a:t>
            </a:r>
            <a:r>
              <a:rPr lang="en-GB" sz="1800" dirty="0"/>
              <a:t>three-year $200-a-month-contract </a:t>
            </a:r>
            <a:r>
              <a:rPr lang="en-GB" sz="1800" dirty="0" smtClean="0"/>
              <a:t>). </a:t>
            </a:r>
          </a:p>
          <a:p>
            <a:pPr algn="just">
              <a:lnSpc>
                <a:spcPct val="124000"/>
              </a:lnSpc>
              <a:spcAft>
                <a:spcPts val="1800"/>
              </a:spcAft>
              <a:buBlip>
                <a:blip r:embed="rId3"/>
              </a:buBlip>
            </a:pPr>
            <a:r>
              <a:rPr lang="en-GB" sz="1800" dirty="0" smtClean="0"/>
              <a:t>e.g., transaction costs reduced from USD 500 to USD 250. </a:t>
            </a:r>
            <a:endParaRPr lang="en-GB" sz="1800" dirty="0"/>
          </a:p>
        </p:txBody>
      </p:sp>
      <p:sp>
        <p:nvSpPr>
          <p:cNvPr id="6" name="Text Placeholder 5"/>
          <p:cNvSpPr>
            <a:spLocks noGrp="1"/>
          </p:cNvSpPr>
          <p:nvPr>
            <p:ph type="body" sz="quarter" idx="3"/>
          </p:nvPr>
        </p:nvSpPr>
        <p:spPr>
          <a:xfrm>
            <a:off x="4541010" y="1952082"/>
            <a:ext cx="4041775" cy="639762"/>
          </a:xfrm>
        </p:spPr>
        <p:txBody>
          <a:bodyPr>
            <a:noAutofit/>
          </a:bodyPr>
          <a:lstStyle/>
          <a:p>
            <a:endParaRPr lang="en-GB" sz="2000" b="0" dirty="0"/>
          </a:p>
          <a:p>
            <a:pPr algn="ctr">
              <a:lnSpc>
                <a:spcPct val="134000"/>
              </a:lnSpc>
              <a:spcBef>
                <a:spcPts val="0"/>
              </a:spcBef>
              <a:spcAft>
                <a:spcPts val="1800"/>
              </a:spcAft>
            </a:pPr>
            <a:r>
              <a:rPr lang="en-GB" sz="2000" i="1" u="sng" dirty="0">
                <a:solidFill>
                  <a:srgbClr val="0720DB"/>
                </a:solidFill>
                <a:latin typeface="+mj-lt"/>
                <a:ea typeface="+mj-ea"/>
                <a:cs typeface="+mj-cs"/>
              </a:rPr>
              <a:t>Reducing recruitment costs </a:t>
            </a:r>
          </a:p>
        </p:txBody>
      </p:sp>
      <p:sp>
        <p:nvSpPr>
          <p:cNvPr id="7" name="Content Placeholder 6"/>
          <p:cNvSpPr>
            <a:spLocks noGrp="1"/>
          </p:cNvSpPr>
          <p:nvPr>
            <p:ph sz="quarter" idx="4"/>
          </p:nvPr>
        </p:nvSpPr>
        <p:spPr>
          <a:xfrm>
            <a:off x="4734587" y="2591844"/>
            <a:ext cx="4157893" cy="4077515"/>
          </a:xfrm>
        </p:spPr>
        <p:style>
          <a:lnRef idx="2">
            <a:schemeClr val="accent1"/>
          </a:lnRef>
          <a:fillRef idx="1">
            <a:schemeClr val="lt1"/>
          </a:fillRef>
          <a:effectRef idx="0">
            <a:schemeClr val="accent1"/>
          </a:effectRef>
          <a:fontRef idx="minor">
            <a:schemeClr val="dk1"/>
          </a:fontRef>
        </p:style>
        <p:txBody>
          <a:bodyPr>
            <a:normAutofit fontScale="25000" lnSpcReduction="20000"/>
          </a:bodyPr>
          <a:lstStyle/>
          <a:p>
            <a:endParaRPr lang="en-GB" b="1" dirty="0"/>
          </a:p>
          <a:p>
            <a:pPr algn="just">
              <a:lnSpc>
                <a:spcPct val="134000"/>
              </a:lnSpc>
              <a:spcAft>
                <a:spcPts val="1800"/>
              </a:spcAft>
              <a:buBlip>
                <a:blip r:embed="rId3"/>
              </a:buBlip>
            </a:pPr>
            <a:r>
              <a:rPr lang="en-GB" sz="7200" dirty="0" smtClean="0"/>
              <a:t>Halving </a:t>
            </a:r>
            <a:r>
              <a:rPr lang="en-GB" sz="7200" dirty="0"/>
              <a:t>recruitment costs from USD </a:t>
            </a:r>
            <a:r>
              <a:rPr lang="en-GB" sz="7200" dirty="0" smtClean="0"/>
              <a:t>1000-2000 for low-skilled migrant workers, saves </a:t>
            </a:r>
            <a:r>
              <a:rPr lang="en-GB" sz="7200" dirty="0"/>
              <a:t>the migrant USD </a:t>
            </a:r>
            <a:r>
              <a:rPr lang="en-GB" sz="7200" dirty="0" smtClean="0"/>
              <a:t>500-1000.</a:t>
            </a:r>
          </a:p>
          <a:p>
            <a:pPr algn="just">
              <a:lnSpc>
                <a:spcPct val="134000"/>
              </a:lnSpc>
              <a:spcAft>
                <a:spcPts val="1800"/>
              </a:spcAft>
              <a:buBlip>
                <a:blip r:embed="rId3"/>
              </a:buBlip>
            </a:pPr>
            <a:r>
              <a:rPr lang="en-GB" sz="7200" dirty="0" smtClean="0"/>
              <a:t>Eliminating </a:t>
            </a:r>
            <a:r>
              <a:rPr lang="en-GB" sz="7200" dirty="0"/>
              <a:t>recruitment </a:t>
            </a:r>
            <a:r>
              <a:rPr lang="en-GB" sz="7200" dirty="0" smtClean="0"/>
              <a:t>fees per </a:t>
            </a:r>
            <a:r>
              <a:rPr lang="en-GB" sz="7200" dirty="0"/>
              <a:t>ILO </a:t>
            </a:r>
            <a:r>
              <a:rPr lang="en-GB" sz="7200" dirty="0" smtClean="0"/>
              <a:t>standards could save USD 10 billion a year.</a:t>
            </a:r>
          </a:p>
          <a:p>
            <a:pPr algn="just">
              <a:lnSpc>
                <a:spcPct val="134000"/>
              </a:lnSpc>
              <a:spcAft>
                <a:spcPts val="1800"/>
              </a:spcAft>
              <a:buBlip>
                <a:blip r:embed="rId3"/>
              </a:buBlip>
            </a:pPr>
            <a:r>
              <a:rPr lang="en-GB" sz="7200" dirty="0" smtClean="0"/>
              <a:t>For migrants moving from Asia to the Middle East paying USD 5000, savings could be USD billions more per year in that corridor alone.</a:t>
            </a:r>
            <a:endParaRPr lang="en-GB" sz="7200" dirty="0"/>
          </a:p>
        </p:txBody>
      </p:sp>
      <p:sp>
        <p:nvSpPr>
          <p:cNvPr id="8" name="Title 1"/>
          <p:cNvSpPr txBox="1">
            <a:spLocks/>
          </p:cNvSpPr>
          <p:nvPr/>
        </p:nvSpPr>
        <p:spPr>
          <a:xfrm>
            <a:off x="346288" y="1187131"/>
            <a:ext cx="8254112" cy="576064"/>
          </a:xfrm>
          <a:prstGeom prst="rect">
            <a:avLst/>
          </a:prstGeom>
          <a:noFill/>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smtClean="0">
                <a:solidFill>
                  <a:srgbClr val="0070C0"/>
                </a:solidFill>
                <a:latin typeface="Calibri" panose="020F0502020204030204" pitchFamily="34" charset="0"/>
              </a:rPr>
              <a:t/>
            </a:r>
            <a:br>
              <a:rPr lang="en-GB" sz="3600" b="1" dirty="0" smtClean="0">
                <a:solidFill>
                  <a:srgbClr val="0070C0"/>
                </a:solidFill>
                <a:latin typeface="Calibri" panose="020F0502020204030204" pitchFamily="34" charset="0"/>
              </a:rPr>
            </a:br>
            <a:r>
              <a:rPr lang="en-GB" sz="3600" b="1" dirty="0" smtClean="0">
                <a:solidFill>
                  <a:srgbClr val="0070C0"/>
                </a:solidFill>
                <a:latin typeface="Calibri" panose="020F0502020204030204" pitchFamily="34" charset="0"/>
              </a:rPr>
              <a:t>Low</a:t>
            </a:r>
            <a:endParaRPr lang="en-GB" sz="9600" b="1" dirty="0">
              <a:solidFill>
                <a:srgbClr val="0070C0"/>
              </a:solidFill>
              <a:latin typeface="Calibri" panose="020F0502020204030204" pitchFamily="34" charset="0"/>
            </a:endParaRPr>
          </a:p>
          <a:p>
            <a:r>
              <a:rPr lang="en-GB" sz="9600" i="1" dirty="0" smtClean="0">
                <a:solidFill>
                  <a:schemeClr val="accent1">
                    <a:lumMod val="50000"/>
                  </a:schemeClr>
                </a:solidFill>
              </a:rPr>
              <a:t> </a:t>
            </a:r>
          </a:p>
          <a:p>
            <a:r>
              <a:rPr lang="en-GB" sz="9600" i="1" dirty="0" smtClean="0">
                <a:solidFill>
                  <a:schemeClr val="accent1">
                    <a:lumMod val="50000"/>
                  </a:schemeClr>
                </a:solidFill>
              </a:rPr>
              <a:t>Lowering migration costs increase migrants’ disposable income and maximize the development benefits of labour mobility</a:t>
            </a:r>
            <a:r>
              <a:rPr lang="en-GB" sz="3600" dirty="0" smtClean="0">
                <a:solidFill>
                  <a:schemeClr val="accent1">
                    <a:lumMod val="50000"/>
                  </a:schemeClr>
                </a:solidFill>
                <a:latin typeface="Calibri" panose="020F0502020204030204" pitchFamily="34" charset="0"/>
              </a:rPr>
              <a:t/>
            </a:r>
            <a:br>
              <a:rPr lang="en-GB" sz="3600" dirty="0" smtClean="0">
                <a:solidFill>
                  <a:schemeClr val="accent1">
                    <a:lumMod val="50000"/>
                  </a:schemeClr>
                </a:solidFill>
                <a:latin typeface="Calibri" panose="020F0502020204030204" pitchFamily="34" charset="0"/>
              </a:rPr>
            </a:br>
            <a:endParaRPr lang="en-GB" sz="3600" dirty="0">
              <a:solidFill>
                <a:schemeClr val="accent1">
                  <a:lumMod val="50000"/>
                </a:schemeClr>
              </a:solidFill>
              <a:latin typeface="Calibri" panose="020F0502020204030204" pitchFamily="34" charset="0"/>
            </a:endParaRP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18" y="-12531"/>
            <a:ext cx="1257974" cy="1060217"/>
          </a:xfrm>
          <a:prstGeom prst="rect">
            <a:avLst/>
          </a:prstGeom>
        </p:spPr>
      </p:pic>
    </p:spTree>
    <p:extLst>
      <p:ext uri="{BB962C8B-B14F-4D97-AF65-F5344CB8AC3E}">
        <p14:creationId xmlns:p14="http://schemas.microsoft.com/office/powerpoint/2010/main" val="1065587995"/>
      </p:ext>
    </p:extLst>
  </p:cSld>
  <p:clrMapOvr>
    <a:masterClrMapping/>
  </p:clrMapOvr>
  <mc:AlternateContent xmlns:mc="http://schemas.openxmlformats.org/markup-compatibility/2006" xmlns:p14="http://schemas.microsoft.com/office/powerpoint/2010/main">
    <mc:Choice Requires="p14">
      <p:transition spd="slow" p14:dur="2000" advTm="450"/>
    </mc:Choice>
    <mc:Fallback xmlns="">
      <p:transition spd="slow" advTm="45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95D2E7F-89A0-4EC2-9939-EC12D0F25AA0}" type="slidenum">
              <a:rPr lang="en-GB" smtClean="0"/>
              <a:t>5</a:t>
            </a:fld>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28535052"/>
              </p:ext>
            </p:extLst>
          </p:nvPr>
        </p:nvGraphicFramePr>
        <p:xfrm>
          <a:off x="2790304" y="476672"/>
          <a:ext cx="5915000" cy="4314036"/>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367469" y="5081297"/>
            <a:ext cx="8538075" cy="1446550"/>
          </a:xfrm>
          <a:prstGeom prst="rect">
            <a:avLst/>
          </a:prstGeom>
        </p:spPr>
        <p:txBody>
          <a:bodyPr wrap="square">
            <a:spAutoFit/>
          </a:bodyPr>
          <a:lstStyle/>
          <a:p>
            <a:r>
              <a:rPr lang="en-US" sz="2200" dirty="0" smtClean="0"/>
              <a:t> </a:t>
            </a:r>
            <a:r>
              <a:rPr lang="en-US" sz="2200" dirty="0"/>
              <a:t>‘</a:t>
            </a:r>
            <a:r>
              <a:rPr lang="en-US" sz="2200" i="1" dirty="0">
                <a:solidFill>
                  <a:schemeClr val="accent2"/>
                </a:solidFill>
              </a:rPr>
              <a:t>Ethical recruitment’ or ‘ethical practice</a:t>
            </a:r>
            <a:r>
              <a:rPr lang="en-US" sz="2200" i="1" dirty="0"/>
              <a:t>’ was mentioned </a:t>
            </a:r>
            <a:r>
              <a:rPr lang="en-US" sz="2200" i="1" dirty="0" smtClean="0"/>
              <a:t>in only 8 </a:t>
            </a:r>
            <a:r>
              <a:rPr lang="en-US" sz="2200" i="1" dirty="0"/>
              <a:t>agreements – all of them in Asia – </a:t>
            </a:r>
            <a:r>
              <a:rPr lang="en-US" sz="2200" i="1" dirty="0" smtClean="0"/>
              <a:t>and  </a:t>
            </a:r>
            <a:r>
              <a:rPr lang="en-US" sz="2200" i="1" dirty="0"/>
              <a:t>‘fair and transparent’ </a:t>
            </a:r>
            <a:r>
              <a:rPr lang="en-US" sz="2200" i="1" dirty="0" smtClean="0"/>
              <a:t>was </a:t>
            </a:r>
            <a:r>
              <a:rPr lang="en-US" sz="2200" i="1" dirty="0"/>
              <a:t>mentioned </a:t>
            </a:r>
            <a:r>
              <a:rPr lang="en-US" sz="2200" i="1" dirty="0" smtClean="0"/>
              <a:t>only </a:t>
            </a:r>
            <a:r>
              <a:rPr lang="en-US" sz="2200" i="1" dirty="0"/>
              <a:t>in the India-UAE 2011 </a:t>
            </a:r>
            <a:r>
              <a:rPr lang="en-US" sz="2200" i="1" dirty="0" smtClean="0"/>
              <a:t>MOU.  </a:t>
            </a:r>
            <a:r>
              <a:rPr lang="en-US" sz="2200" i="1" dirty="0" smtClean="0"/>
              <a:t>BLAs </a:t>
            </a:r>
            <a:r>
              <a:rPr lang="en-US" sz="2200" i="1" dirty="0" smtClean="0"/>
              <a:t>in Europe, the Americas also score low in </a:t>
            </a:r>
            <a:r>
              <a:rPr lang="en-US" sz="2200" i="1" dirty="0" smtClean="0"/>
              <a:t>identifying and/or </a:t>
            </a:r>
            <a:r>
              <a:rPr lang="en-US" sz="2200" i="1" dirty="0" smtClean="0"/>
              <a:t>regulating recruitment. </a:t>
            </a:r>
            <a:endParaRPr lang="en-US" sz="22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1464" y="97794"/>
            <a:ext cx="1257974" cy="1060217"/>
          </a:xfrm>
          <a:prstGeom prst="rect">
            <a:avLst/>
          </a:prstGeom>
        </p:spPr>
      </p:pic>
      <p:sp>
        <p:nvSpPr>
          <p:cNvPr id="3" name="TextBox 2"/>
          <p:cNvSpPr txBox="1"/>
          <p:nvPr/>
        </p:nvSpPr>
        <p:spPr>
          <a:xfrm>
            <a:off x="352439" y="1951065"/>
            <a:ext cx="2233998" cy="138499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sz="2800" dirty="0" smtClean="0">
                <a:solidFill>
                  <a:srgbClr val="0720DB"/>
                </a:solidFill>
              </a:rPr>
              <a:t>Examining </a:t>
            </a:r>
            <a:endParaRPr lang="en-US" sz="2800" dirty="0" smtClean="0">
              <a:solidFill>
                <a:srgbClr val="0720DB"/>
              </a:solidFill>
            </a:endParaRPr>
          </a:p>
          <a:p>
            <a:r>
              <a:rPr lang="en-US" sz="2800" dirty="0" smtClean="0">
                <a:solidFill>
                  <a:srgbClr val="0720DB"/>
                </a:solidFill>
              </a:rPr>
              <a:t>the use of </a:t>
            </a:r>
          </a:p>
          <a:p>
            <a:r>
              <a:rPr lang="en-US" sz="2800" dirty="0" smtClean="0">
                <a:solidFill>
                  <a:srgbClr val="0720DB"/>
                </a:solidFill>
              </a:rPr>
              <a:t>BLAs </a:t>
            </a:r>
            <a:endParaRPr lang="en-US" sz="2800" dirty="0">
              <a:solidFill>
                <a:srgbClr val="0720DB"/>
              </a:solidFill>
            </a:endParaRPr>
          </a:p>
        </p:txBody>
      </p:sp>
    </p:spTree>
    <p:extLst>
      <p:ext uri="{BB962C8B-B14F-4D97-AF65-F5344CB8AC3E}">
        <p14:creationId xmlns:p14="http://schemas.microsoft.com/office/powerpoint/2010/main" val="2992596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GB" dirty="0">
              <a:solidFill>
                <a:srgbClr val="FF0000"/>
              </a:solidFill>
            </a:endParaRPr>
          </a:p>
        </p:txBody>
      </p:sp>
      <p:sp>
        <p:nvSpPr>
          <p:cNvPr id="3" name="Slide Number Placeholder 2"/>
          <p:cNvSpPr>
            <a:spLocks noGrp="1"/>
          </p:cNvSpPr>
          <p:nvPr>
            <p:ph type="sldNum" sz="quarter" idx="12"/>
          </p:nvPr>
        </p:nvSpPr>
        <p:spPr/>
        <p:txBody>
          <a:bodyPr/>
          <a:lstStyle/>
          <a:p>
            <a:fld id="{DB91E912-D8C7-4096-9DC8-FD2A8C2ABAE9}" type="slidenum">
              <a:rPr lang="en-US" smtClean="0"/>
              <a:t>6</a:t>
            </a:fld>
            <a:endParaRPr lang="en-US"/>
          </a:p>
        </p:txBody>
      </p:sp>
      <p:graphicFrame>
        <p:nvGraphicFramePr>
          <p:cNvPr id="6" name="Content Placeholder 4"/>
          <p:cNvGraphicFramePr>
            <a:graphicFrameLocks noGrp="1"/>
          </p:cNvGraphicFramePr>
          <p:nvPr>
            <p:ph sz="quarter" idx="1"/>
            <p:extLst/>
          </p:nvPr>
        </p:nvGraphicFramePr>
        <p:xfrm>
          <a:off x="457200" y="1676400"/>
          <a:ext cx="4041775" cy="49371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ontent Placeholder 4"/>
          <p:cNvGraphicFramePr>
            <a:graphicFrameLocks noGrp="1"/>
          </p:cNvGraphicFramePr>
          <p:nvPr>
            <p:ph sz="quarter" idx="2"/>
            <p:extLst/>
          </p:nvPr>
        </p:nvGraphicFramePr>
        <p:xfrm>
          <a:off x="4648200" y="1600200"/>
          <a:ext cx="4041775" cy="4937125"/>
        </p:xfrm>
        <a:graphic>
          <a:graphicData uri="http://schemas.openxmlformats.org/drawingml/2006/chart">
            <c:chart xmlns:c="http://schemas.openxmlformats.org/drawingml/2006/chart" xmlns:r="http://schemas.openxmlformats.org/officeDocument/2006/relationships" r:id="rId4"/>
          </a:graphicData>
        </a:graphic>
      </p:graphicFrame>
      <p:sp>
        <p:nvSpPr>
          <p:cNvPr id="8" name="Title 1"/>
          <p:cNvSpPr txBox="1">
            <a:spLocks/>
          </p:cNvSpPr>
          <p:nvPr/>
        </p:nvSpPr>
        <p:spPr>
          <a:xfrm>
            <a:off x="-20055" y="15876"/>
            <a:ext cx="9144000" cy="1300459"/>
          </a:xfrm>
          <a:prstGeom prst="rect">
            <a:avLst/>
          </a:prstGeom>
          <a:solidFill>
            <a:schemeClr val="tx2">
              <a:lumMod val="20000"/>
              <a:lumOff val="80000"/>
            </a:schemeClr>
          </a:solid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H" sz="3200" dirty="0" smtClean="0">
                <a:solidFill>
                  <a:schemeClr val="accent1">
                    <a:lumMod val="50000"/>
                  </a:schemeClr>
                </a:solidFill>
              </a:rPr>
              <a:t>	     </a:t>
            </a:r>
            <a:r>
              <a:rPr lang="fr-CH" sz="3300" b="1" dirty="0" err="1" smtClean="0">
                <a:solidFill>
                  <a:schemeClr val="accent1">
                    <a:lumMod val="50000"/>
                  </a:schemeClr>
                </a:solidFill>
              </a:rPr>
              <a:t>A</a:t>
            </a:r>
            <a:r>
              <a:rPr lang="fr-CH" sz="3300" b="1" dirty="0" err="1" smtClean="0">
                <a:solidFill>
                  <a:schemeClr val="accent1">
                    <a:lumMod val="50000"/>
                  </a:schemeClr>
                </a:solidFill>
              </a:rPr>
              <a:t>greements</a:t>
            </a:r>
            <a:r>
              <a:rPr lang="fr-CH" sz="3300" b="1" dirty="0" smtClean="0">
                <a:solidFill>
                  <a:schemeClr val="accent1">
                    <a:lumMod val="50000"/>
                  </a:schemeClr>
                </a:solidFill>
              </a:rPr>
              <a:t> </a:t>
            </a:r>
          </a:p>
          <a:p>
            <a:r>
              <a:rPr lang="fr-CH" sz="3300" b="1" dirty="0" smtClean="0">
                <a:solidFill>
                  <a:schemeClr val="accent1">
                    <a:lumMod val="50000"/>
                  </a:schemeClr>
                </a:solidFill>
              </a:rPr>
              <a:t>            </a:t>
            </a:r>
            <a:r>
              <a:rPr lang="fr-CH" sz="3300" b="1" dirty="0" err="1" smtClean="0">
                <a:solidFill>
                  <a:schemeClr val="accent1">
                    <a:lumMod val="50000"/>
                  </a:schemeClr>
                </a:solidFill>
              </a:rPr>
              <a:t>Oversight</a:t>
            </a:r>
            <a:r>
              <a:rPr lang="fr-CH" sz="3300" b="1" dirty="0" smtClean="0">
                <a:solidFill>
                  <a:schemeClr val="accent1">
                    <a:lumMod val="50000"/>
                  </a:schemeClr>
                </a:solidFill>
              </a:rPr>
              <a:t> and monitoring </a:t>
            </a:r>
            <a:r>
              <a:rPr lang="fr-CH" sz="3300" b="1" dirty="0" err="1" smtClean="0">
                <a:solidFill>
                  <a:schemeClr val="accent1">
                    <a:lumMod val="50000"/>
                  </a:schemeClr>
                </a:solidFill>
              </a:rPr>
              <a:t>mechanisms</a:t>
            </a:r>
            <a:r>
              <a:rPr lang="fr-CH" sz="3300" b="1" dirty="0" smtClean="0">
                <a:solidFill>
                  <a:schemeClr val="accent1">
                    <a:lumMod val="50000"/>
                  </a:schemeClr>
                </a:solidFill>
              </a:rPr>
              <a:t> </a:t>
            </a:r>
            <a:endParaRPr lang="en-GB" sz="3200" b="1" dirty="0">
              <a:solidFill>
                <a:schemeClr val="accent1">
                  <a:lumMod val="50000"/>
                </a:schemeClr>
              </a:solidFill>
              <a:latin typeface="Calibri" panose="020F0502020204030204" pitchFamily="34" charset="0"/>
            </a:endParaRP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247" y="135996"/>
            <a:ext cx="1257974" cy="1060217"/>
          </a:xfrm>
          <a:prstGeom prst="rect">
            <a:avLst/>
          </a:prstGeom>
        </p:spPr>
      </p:pic>
    </p:spTree>
    <p:extLst>
      <p:ext uri="{BB962C8B-B14F-4D97-AF65-F5344CB8AC3E}">
        <p14:creationId xmlns:p14="http://schemas.microsoft.com/office/powerpoint/2010/main" val="2328333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330725"/>
            <a:ext cx="8229600" cy="5334000"/>
          </a:xfrm>
        </p:spPr>
        <p:style>
          <a:lnRef idx="2">
            <a:schemeClr val="dk1">
              <a:shade val="50000"/>
            </a:schemeClr>
          </a:lnRef>
          <a:fillRef idx="1">
            <a:schemeClr val="dk1"/>
          </a:fillRef>
          <a:effectRef idx="0">
            <a:schemeClr val="dk1"/>
          </a:effectRef>
          <a:fontRef idx="minor">
            <a:schemeClr val="lt1"/>
          </a:fontRef>
        </p:style>
        <p:txBody>
          <a:bodyPr>
            <a:normAutofit fontScale="25000" lnSpcReduction="20000"/>
          </a:bodyPr>
          <a:lstStyle/>
          <a:p>
            <a:pPr marL="0" indent="0">
              <a:buNone/>
            </a:pPr>
            <a:r>
              <a:rPr lang="en-US" sz="8800" dirty="0" smtClean="0">
                <a:solidFill>
                  <a:srgbClr val="0720DB"/>
                </a:solidFill>
              </a:rPr>
              <a:t>	</a:t>
            </a:r>
            <a:r>
              <a:rPr lang="en-US" sz="8800" dirty="0" smtClean="0">
                <a:solidFill>
                  <a:schemeClr val="tx2">
                    <a:lumMod val="40000"/>
                    <a:lumOff val="60000"/>
                  </a:schemeClr>
                </a:solidFill>
              </a:rPr>
              <a:t>Objective </a:t>
            </a:r>
            <a:endParaRPr lang="en-US" sz="8800" dirty="0" smtClean="0">
              <a:solidFill>
                <a:schemeClr val="tx2">
                  <a:lumMod val="40000"/>
                  <a:lumOff val="60000"/>
                </a:schemeClr>
              </a:solidFill>
            </a:endParaRPr>
          </a:p>
          <a:p>
            <a:pPr lvl="2"/>
            <a:r>
              <a:rPr lang="en-US" sz="7600" dirty="0"/>
              <a:t>E</a:t>
            </a:r>
            <a:r>
              <a:rPr lang="en-US" sz="7600" dirty="0" smtClean="0"/>
              <a:t>xamine </a:t>
            </a:r>
            <a:r>
              <a:rPr lang="en-US" sz="7600" dirty="0" smtClean="0"/>
              <a:t>how BLAs are implemented, their political economy, </a:t>
            </a:r>
            <a:r>
              <a:rPr lang="en-US" sz="7600" dirty="0" smtClean="0"/>
              <a:t>what </a:t>
            </a:r>
            <a:r>
              <a:rPr lang="en-US" sz="7600" dirty="0" smtClean="0"/>
              <a:t>factors play a role in successful </a:t>
            </a:r>
            <a:r>
              <a:rPr lang="en-US" sz="7600" dirty="0" smtClean="0"/>
              <a:t>implementation protecting migrants</a:t>
            </a:r>
          </a:p>
          <a:p>
            <a:pPr lvl="2"/>
            <a:endParaRPr lang="en-US" sz="7600" b="1" dirty="0" smtClean="0">
              <a:solidFill>
                <a:schemeClr val="tx2">
                  <a:lumMod val="40000"/>
                  <a:lumOff val="60000"/>
                </a:schemeClr>
              </a:solidFill>
            </a:endParaRPr>
          </a:p>
          <a:p>
            <a:pPr marL="0" indent="0">
              <a:buNone/>
            </a:pPr>
            <a:r>
              <a:rPr lang="en-US" sz="8800" dirty="0" smtClean="0">
                <a:solidFill>
                  <a:srgbClr val="0720DB"/>
                </a:solidFill>
              </a:rPr>
              <a:t>	</a:t>
            </a:r>
            <a:r>
              <a:rPr lang="en-US" sz="8800" dirty="0" smtClean="0">
                <a:solidFill>
                  <a:schemeClr val="tx2">
                    <a:lumMod val="40000"/>
                    <a:lumOff val="60000"/>
                  </a:schemeClr>
                </a:solidFill>
              </a:rPr>
              <a:t>Methodology</a:t>
            </a:r>
            <a:endParaRPr lang="en-US" sz="8800" dirty="0" smtClean="0">
              <a:solidFill>
                <a:schemeClr val="tx2">
                  <a:lumMod val="40000"/>
                  <a:lumOff val="60000"/>
                </a:schemeClr>
              </a:solidFill>
            </a:endParaRPr>
          </a:p>
          <a:p>
            <a:pPr lvl="2"/>
            <a:r>
              <a:rPr lang="en-GB" sz="8000" dirty="0" smtClean="0"/>
              <a:t>In-depth assessment </a:t>
            </a:r>
            <a:r>
              <a:rPr lang="en-GB" sz="8000" dirty="0" smtClean="0"/>
              <a:t>of </a:t>
            </a:r>
            <a:r>
              <a:rPr lang="en-GB" sz="8000" dirty="0" smtClean="0"/>
              <a:t>selected </a:t>
            </a:r>
            <a:r>
              <a:rPr lang="en-GB" sz="8000" dirty="0"/>
              <a:t>BLAs </a:t>
            </a:r>
            <a:r>
              <a:rPr lang="en-GB" sz="8000" dirty="0" smtClean="0"/>
              <a:t>in </a:t>
            </a:r>
            <a:r>
              <a:rPr lang="en-GB" sz="8000" dirty="0" smtClean="0"/>
              <a:t>3+ </a:t>
            </a:r>
            <a:r>
              <a:rPr lang="en-GB" sz="8000" dirty="0" smtClean="0"/>
              <a:t>migration corridors </a:t>
            </a:r>
            <a:endParaRPr lang="en-US" sz="8000" dirty="0"/>
          </a:p>
          <a:p>
            <a:pPr lvl="2"/>
            <a:r>
              <a:rPr lang="en-US" sz="8000" dirty="0" smtClean="0"/>
              <a:t>Qualitative </a:t>
            </a:r>
            <a:r>
              <a:rPr lang="en-US" sz="8000" dirty="0"/>
              <a:t>and policy analysis involving in-depth interviews with experts and negotiators, focus groups </a:t>
            </a:r>
            <a:r>
              <a:rPr lang="en-US" sz="8000" dirty="0" smtClean="0"/>
              <a:t>with </a:t>
            </a:r>
            <a:r>
              <a:rPr lang="en-US" sz="8000" dirty="0"/>
              <a:t>migrants, workers’ and employers’ </a:t>
            </a:r>
            <a:r>
              <a:rPr lang="en-US" sz="8000" dirty="0" smtClean="0"/>
              <a:t>groups</a:t>
            </a:r>
          </a:p>
          <a:p>
            <a:pPr lvl="2"/>
            <a:r>
              <a:rPr lang="en-US" sz="8000" dirty="0" smtClean="0"/>
              <a:t>Experts workshop to discuss research design </a:t>
            </a:r>
          </a:p>
          <a:p>
            <a:pPr lvl="2"/>
            <a:r>
              <a:rPr lang="en-US" sz="8000" dirty="0" smtClean="0"/>
              <a:t>Policy briefs on how </a:t>
            </a:r>
            <a:r>
              <a:rPr lang="en-US" sz="8000" dirty="0" smtClean="0"/>
              <a:t>BLAs can adopt good practice, </a:t>
            </a:r>
            <a:r>
              <a:rPr lang="en-US" sz="8000" dirty="0" smtClean="0"/>
              <a:t>improve </a:t>
            </a:r>
            <a:endParaRPr lang="en-US" sz="8000" dirty="0" smtClean="0"/>
          </a:p>
          <a:p>
            <a:pPr marL="914400" lvl="2" indent="0">
              <a:buNone/>
            </a:pPr>
            <a:r>
              <a:rPr lang="en-US" sz="8000" dirty="0"/>
              <a:t> </a:t>
            </a:r>
            <a:r>
              <a:rPr lang="en-US" sz="8000" dirty="0" smtClean="0"/>
              <a:t>   </a:t>
            </a:r>
            <a:r>
              <a:rPr lang="en-US" sz="8000" dirty="0" smtClean="0"/>
              <a:t>access </a:t>
            </a:r>
            <a:r>
              <a:rPr lang="en-US" sz="8000" dirty="0" smtClean="0"/>
              <a:t>to health care and social security benefits  </a:t>
            </a:r>
          </a:p>
          <a:p>
            <a:pPr lvl="2"/>
            <a:r>
              <a:rPr lang="en-US" sz="8000" dirty="0" smtClean="0"/>
              <a:t>Policy </a:t>
            </a:r>
            <a:r>
              <a:rPr lang="en-US" sz="8000" dirty="0"/>
              <a:t>workshop </a:t>
            </a:r>
            <a:r>
              <a:rPr lang="en-US" sz="8000" dirty="0" smtClean="0"/>
              <a:t>to validate revised good practice indicators </a:t>
            </a:r>
            <a:r>
              <a:rPr lang="en-US" sz="8000" dirty="0"/>
              <a:t>for BLAs/MOUs, based on findings </a:t>
            </a:r>
            <a:r>
              <a:rPr lang="en-US" sz="8000" dirty="0" smtClean="0"/>
              <a:t>of country </a:t>
            </a:r>
            <a:r>
              <a:rPr lang="en-US" sz="8000" dirty="0" smtClean="0"/>
              <a:t>studies</a:t>
            </a:r>
          </a:p>
          <a:p>
            <a:pPr marL="0" lvl="2" indent="0">
              <a:spcBef>
                <a:spcPts val="0"/>
              </a:spcBef>
              <a:buNone/>
            </a:pPr>
            <a:r>
              <a:rPr lang="en-US" sz="2000" dirty="0">
                <a:solidFill>
                  <a:srgbClr val="0720DB"/>
                </a:solidFill>
              </a:rPr>
              <a:t>	</a:t>
            </a:r>
            <a:endParaRPr lang="en-US" sz="2000" dirty="0" smtClean="0">
              <a:solidFill>
                <a:schemeClr val="tx2">
                  <a:lumMod val="40000"/>
                  <a:lumOff val="60000"/>
                </a:schemeClr>
              </a:solidFill>
            </a:endParaRPr>
          </a:p>
          <a:p>
            <a:pPr marL="0" lvl="2" indent="0">
              <a:spcBef>
                <a:spcPts val="0"/>
              </a:spcBef>
              <a:buNone/>
            </a:pPr>
            <a:endParaRPr lang="en-US" sz="2000" dirty="0">
              <a:solidFill>
                <a:schemeClr val="tx2">
                  <a:lumMod val="40000"/>
                  <a:lumOff val="60000"/>
                </a:schemeClr>
              </a:solidFill>
            </a:endParaRPr>
          </a:p>
          <a:p>
            <a:pPr marL="0" lvl="2" indent="0">
              <a:spcBef>
                <a:spcPts val="0"/>
              </a:spcBef>
              <a:buNone/>
            </a:pPr>
            <a:r>
              <a:rPr lang="en-US" sz="8800" dirty="0" smtClean="0">
                <a:solidFill>
                  <a:schemeClr val="tx2">
                    <a:lumMod val="40000"/>
                    <a:lumOff val="60000"/>
                  </a:schemeClr>
                </a:solidFill>
              </a:rPr>
              <a:t>	Work to date</a:t>
            </a:r>
            <a:endParaRPr lang="en-US" sz="8800" dirty="0">
              <a:solidFill>
                <a:schemeClr val="tx2">
                  <a:lumMod val="40000"/>
                  <a:lumOff val="60000"/>
                </a:schemeClr>
              </a:solidFill>
            </a:endParaRPr>
          </a:p>
          <a:p>
            <a:pPr marL="594360" lvl="2" indent="0">
              <a:buNone/>
            </a:pPr>
            <a:r>
              <a:rPr lang="en-US" sz="7600" dirty="0" smtClean="0"/>
              <a:t>	Advanced </a:t>
            </a:r>
            <a:r>
              <a:rPr lang="en-US" sz="7600" dirty="0" smtClean="0"/>
              <a:t>draft policy briefs</a:t>
            </a:r>
          </a:p>
          <a:p>
            <a:pPr marL="594360" lvl="2" indent="0">
              <a:buNone/>
            </a:pPr>
            <a:r>
              <a:rPr lang="en-US" sz="7600" dirty="0" smtClean="0"/>
              <a:t> </a:t>
            </a:r>
            <a:r>
              <a:rPr lang="en-US" sz="7600" dirty="0" smtClean="0"/>
              <a:t>	Concept </a:t>
            </a:r>
            <a:r>
              <a:rPr lang="en-US" sz="7600" dirty="0" smtClean="0"/>
              <a:t>note for experts workshop</a:t>
            </a:r>
            <a:endParaRPr lang="en-US" sz="7600" dirty="0"/>
          </a:p>
        </p:txBody>
      </p:sp>
      <p:sp>
        <p:nvSpPr>
          <p:cNvPr id="4" name="Slide Number Placeholder 3"/>
          <p:cNvSpPr>
            <a:spLocks noGrp="1"/>
          </p:cNvSpPr>
          <p:nvPr>
            <p:ph type="sldNum" sz="quarter" idx="12"/>
          </p:nvPr>
        </p:nvSpPr>
        <p:spPr/>
        <p:txBody>
          <a:bodyPr/>
          <a:lstStyle/>
          <a:p>
            <a:fld id="{DB91E912-D8C7-4096-9DC8-FD2A8C2ABAE9}" type="slidenum">
              <a:rPr lang="en-US" smtClean="0"/>
              <a:t>7</a:t>
            </a:fld>
            <a:endParaRPr lang="en-US"/>
          </a:p>
        </p:txBody>
      </p:sp>
      <p:sp>
        <p:nvSpPr>
          <p:cNvPr id="6" name="Title 1"/>
          <p:cNvSpPr txBox="1">
            <a:spLocks/>
          </p:cNvSpPr>
          <p:nvPr/>
        </p:nvSpPr>
        <p:spPr>
          <a:xfrm>
            <a:off x="-20055" y="15877"/>
            <a:ext cx="9144000" cy="1035048"/>
          </a:xfrm>
          <a:prstGeom prst="rect">
            <a:avLst/>
          </a:prstGeom>
          <a:solidFill>
            <a:schemeClr val="tx2">
              <a:lumMod val="20000"/>
              <a:lumOff val="80000"/>
            </a:schemeClr>
          </a:solid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t>         </a:t>
            </a:r>
            <a:r>
              <a:rPr lang="en-US" sz="3600" b="1" dirty="0" smtClean="0"/>
              <a:t>Mapping BLAs </a:t>
            </a:r>
            <a:r>
              <a:rPr lang="en-US" sz="3600" b="1" dirty="0"/>
              <a:t>(Phase </a:t>
            </a:r>
            <a:r>
              <a:rPr lang="en-US" sz="3600" b="1" dirty="0" smtClean="0"/>
              <a:t>2 </a:t>
            </a:r>
            <a:r>
              <a:rPr lang="en-US" sz="3600" b="1" dirty="0" err="1" smtClean="0"/>
              <a:t>Knomad</a:t>
            </a:r>
            <a:r>
              <a:rPr lang="en-US" sz="3600" b="1" dirty="0" smtClean="0"/>
              <a:t>/ILO)</a:t>
            </a:r>
            <a:endParaRPr lang="en-US" sz="3600" b="1" dirty="0">
              <a:solidFill>
                <a:schemeClr val="accent1"/>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9945"/>
            <a:ext cx="1257974" cy="1060217"/>
          </a:xfrm>
          <a:prstGeom prst="rect">
            <a:avLst/>
          </a:prstGeom>
        </p:spPr>
      </p:pic>
    </p:spTree>
    <p:extLst>
      <p:ext uri="{BB962C8B-B14F-4D97-AF65-F5344CB8AC3E}">
        <p14:creationId xmlns:p14="http://schemas.microsoft.com/office/powerpoint/2010/main" val="23484119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96753"/>
          </a:xfrm>
          <a:solidFill>
            <a:schemeClr val="tx2">
              <a:lumMod val="20000"/>
              <a:lumOff val="80000"/>
            </a:schemeClr>
          </a:solidFill>
        </p:spPr>
        <p:txBody>
          <a:bodyPr>
            <a:noAutofit/>
          </a:bodyPr>
          <a:lstStyle/>
          <a:p>
            <a:r>
              <a:rPr lang="en-GB" sz="3200" b="1" dirty="0" smtClean="0">
                <a:solidFill>
                  <a:schemeClr val="accent1">
                    <a:lumMod val="50000"/>
                  </a:schemeClr>
                </a:solidFill>
                <a:latin typeface="Calibri" panose="020F0502020204030204" pitchFamily="34" charset="0"/>
              </a:rPr>
              <a:t>     Developing the evidence base for</a:t>
            </a:r>
            <a:br>
              <a:rPr lang="en-GB" sz="3200" b="1" dirty="0" smtClean="0">
                <a:solidFill>
                  <a:schemeClr val="accent1">
                    <a:lumMod val="50000"/>
                  </a:schemeClr>
                </a:solidFill>
                <a:latin typeface="Calibri" panose="020F0502020204030204" pitchFamily="34" charset="0"/>
              </a:rPr>
            </a:br>
            <a:r>
              <a:rPr lang="en-GB" sz="3200" b="1" i="1" dirty="0">
                <a:solidFill>
                  <a:schemeClr val="accent1">
                    <a:lumMod val="50000"/>
                  </a:schemeClr>
                </a:solidFill>
                <a:latin typeface="Calibri" panose="020F0502020204030204" pitchFamily="34" charset="0"/>
              </a:rPr>
              <a:t>F</a:t>
            </a:r>
            <a:r>
              <a:rPr lang="en-GB" sz="3200" b="1" i="1" dirty="0" smtClean="0">
                <a:solidFill>
                  <a:schemeClr val="accent1">
                    <a:lumMod val="50000"/>
                  </a:schemeClr>
                </a:solidFill>
                <a:latin typeface="Calibri" panose="020F0502020204030204" pitchFamily="34" charset="0"/>
              </a:rPr>
              <a:t>air Migration Frameworks</a:t>
            </a:r>
            <a:endParaRPr lang="en-GB" sz="3200" b="1" i="1" dirty="0">
              <a:solidFill>
                <a:schemeClr val="accent1">
                  <a:lumMod val="50000"/>
                </a:schemeClr>
              </a:solidFill>
              <a:latin typeface="Calibri" panose="020F0502020204030204" pitchFamily="34" charset="0"/>
            </a:endParaRPr>
          </a:p>
        </p:txBody>
      </p:sp>
      <p:sp>
        <p:nvSpPr>
          <p:cNvPr id="3" name="Content Placeholder 2"/>
          <p:cNvSpPr>
            <a:spLocks noGrp="1"/>
          </p:cNvSpPr>
          <p:nvPr>
            <p:ph idx="1"/>
          </p:nvPr>
        </p:nvSpPr>
        <p:spPr>
          <a:xfrm>
            <a:off x="323528" y="3645024"/>
            <a:ext cx="8640960" cy="2088232"/>
          </a:xfrm>
          <a:ln/>
        </p:spPr>
        <p:style>
          <a:lnRef idx="2">
            <a:schemeClr val="dk1"/>
          </a:lnRef>
          <a:fillRef idx="1">
            <a:schemeClr val="lt1"/>
          </a:fillRef>
          <a:effectRef idx="0">
            <a:schemeClr val="dk1"/>
          </a:effectRef>
          <a:fontRef idx="minor">
            <a:schemeClr val="dk1"/>
          </a:fontRef>
        </p:style>
        <p:txBody>
          <a:bodyPr>
            <a:noAutofit/>
          </a:bodyPr>
          <a:lstStyle/>
          <a:p>
            <a:pPr marL="0" indent="0" algn="just">
              <a:spcBef>
                <a:spcPts val="0"/>
              </a:spcBef>
              <a:buNone/>
            </a:pPr>
            <a:r>
              <a:rPr lang="en-GB" sz="2400" b="1" dirty="0" smtClean="0">
                <a:solidFill>
                  <a:schemeClr val="tx2"/>
                </a:solidFill>
              </a:rPr>
              <a:t>Maximizing </a:t>
            </a:r>
            <a:r>
              <a:rPr lang="en-GB" sz="2400" b="1" dirty="0" smtClean="0">
                <a:solidFill>
                  <a:schemeClr val="tx2"/>
                </a:solidFill>
              </a:rPr>
              <a:t>the benefits of </a:t>
            </a:r>
            <a:r>
              <a:rPr lang="en-GB" sz="2400" b="1" dirty="0" smtClean="0">
                <a:solidFill>
                  <a:schemeClr val="tx2"/>
                </a:solidFill>
              </a:rPr>
              <a:t>migration</a:t>
            </a:r>
            <a:endParaRPr lang="en-GB" sz="2400" dirty="0" smtClean="0">
              <a:solidFill>
                <a:schemeClr val="tx2"/>
              </a:solidFill>
            </a:endParaRPr>
          </a:p>
          <a:p>
            <a:pPr lvl="1" algn="just">
              <a:spcBef>
                <a:spcPts val="0"/>
              </a:spcBef>
              <a:buBlip>
                <a:blip r:embed="rId3"/>
              </a:buBlip>
            </a:pPr>
            <a:r>
              <a:rPr lang="en-GB" sz="2000" dirty="0" smtClean="0">
                <a:solidFill>
                  <a:schemeClr val="tx2"/>
                </a:solidFill>
              </a:rPr>
              <a:t>Coherence between national </a:t>
            </a:r>
            <a:r>
              <a:rPr lang="en-GB" sz="2000" dirty="0" smtClean="0">
                <a:solidFill>
                  <a:schemeClr val="tx2"/>
                </a:solidFill>
              </a:rPr>
              <a:t>employment and </a:t>
            </a:r>
            <a:r>
              <a:rPr lang="en-GB" sz="2000" dirty="0" smtClean="0">
                <a:solidFill>
                  <a:schemeClr val="tx2"/>
                </a:solidFill>
              </a:rPr>
              <a:t>migration </a:t>
            </a:r>
            <a:r>
              <a:rPr lang="en-GB" sz="2000" dirty="0" smtClean="0">
                <a:solidFill>
                  <a:schemeClr val="tx2"/>
                </a:solidFill>
              </a:rPr>
              <a:t>policies.</a:t>
            </a:r>
            <a:endParaRPr lang="en-GB" sz="2000" dirty="0">
              <a:solidFill>
                <a:schemeClr val="tx2"/>
              </a:solidFill>
            </a:endParaRPr>
          </a:p>
          <a:p>
            <a:pPr lvl="1" algn="just">
              <a:spcBef>
                <a:spcPts val="0"/>
              </a:spcBef>
              <a:buBlip>
                <a:blip r:embed="rId3"/>
              </a:buBlip>
            </a:pPr>
            <a:r>
              <a:rPr lang="en-GB" sz="2000" dirty="0" smtClean="0">
                <a:solidFill>
                  <a:schemeClr val="tx2"/>
                </a:solidFill>
              </a:rPr>
              <a:t>Dialogue/international cooperation on fair migration frameworks to meet labour market needs and equitable treatment of migrants.</a:t>
            </a:r>
          </a:p>
          <a:p>
            <a:pPr lvl="1" algn="just">
              <a:spcBef>
                <a:spcPts val="0"/>
              </a:spcBef>
              <a:buBlip>
                <a:blip r:embed="rId3"/>
              </a:buBlip>
            </a:pPr>
            <a:r>
              <a:rPr lang="en-GB" sz="2000" dirty="0" smtClean="0">
                <a:solidFill>
                  <a:schemeClr val="tx2"/>
                </a:solidFill>
              </a:rPr>
              <a:t>Bilateral &amp; multilateral </a:t>
            </a:r>
            <a:r>
              <a:rPr lang="en-GB" sz="2000" dirty="0" smtClean="0">
                <a:solidFill>
                  <a:schemeClr val="tx2"/>
                </a:solidFill>
              </a:rPr>
              <a:t>agreements aligned with </a:t>
            </a:r>
            <a:r>
              <a:rPr lang="en-GB" sz="2000" dirty="0" smtClean="0">
                <a:solidFill>
                  <a:schemeClr val="tx2"/>
                </a:solidFill>
              </a:rPr>
              <a:t>international standards and good </a:t>
            </a:r>
            <a:r>
              <a:rPr lang="en-GB" sz="2000" dirty="0" smtClean="0">
                <a:solidFill>
                  <a:schemeClr val="tx2"/>
                </a:solidFill>
              </a:rPr>
              <a:t>practices</a:t>
            </a:r>
            <a:r>
              <a:rPr lang="en-GB" sz="2000" dirty="0" smtClean="0">
                <a:solidFill>
                  <a:schemeClr val="tx2"/>
                </a:solidFill>
              </a:rPr>
              <a:t>, and eliminating</a:t>
            </a:r>
            <a:r>
              <a:rPr lang="en-GB" sz="2000" dirty="0" smtClean="0">
                <a:solidFill>
                  <a:schemeClr val="tx2"/>
                </a:solidFill>
              </a:rPr>
              <a:t> </a:t>
            </a:r>
            <a:r>
              <a:rPr lang="en-GB" sz="2000" dirty="0" smtClean="0">
                <a:solidFill>
                  <a:schemeClr val="tx2"/>
                </a:solidFill>
              </a:rPr>
              <a:t>migration and recruitment </a:t>
            </a:r>
            <a:r>
              <a:rPr lang="en-GB" sz="2000" dirty="0" smtClean="0">
                <a:solidFill>
                  <a:schemeClr val="tx2"/>
                </a:solidFill>
              </a:rPr>
              <a:t>costs</a:t>
            </a:r>
            <a:r>
              <a:rPr lang="en-GB" sz="2000" dirty="0" smtClean="0">
                <a:solidFill>
                  <a:srgbClr val="0720DB"/>
                </a:solidFill>
              </a:rPr>
              <a:t>.</a:t>
            </a:r>
          </a:p>
          <a:p>
            <a:pPr lvl="1" algn="just">
              <a:spcBef>
                <a:spcPts val="0"/>
              </a:spcBef>
              <a:buBlip>
                <a:blip r:embed="rId3"/>
              </a:buBlip>
            </a:pPr>
            <a:endParaRPr lang="en-GB" sz="2000" b="1" dirty="0">
              <a:solidFill>
                <a:srgbClr val="0720DB"/>
              </a:solidFill>
            </a:endParaRPr>
          </a:p>
          <a:p>
            <a:pPr marL="457200" lvl="1" indent="0" algn="ctr">
              <a:spcBef>
                <a:spcPts val="0"/>
              </a:spcBef>
              <a:buNone/>
            </a:pPr>
            <a:r>
              <a:rPr lang="en-GB" sz="2200" b="1" dirty="0" smtClean="0">
                <a:solidFill>
                  <a:srgbClr val="0720DB"/>
                </a:solidFill>
              </a:rPr>
              <a:t>GFMD </a:t>
            </a:r>
            <a:r>
              <a:rPr lang="en-GB" sz="2200" b="1" dirty="0">
                <a:solidFill>
                  <a:srgbClr val="0720DB"/>
                </a:solidFill>
              </a:rPr>
              <a:t>may wish to share good practice for BLAs and </a:t>
            </a:r>
          </a:p>
          <a:p>
            <a:pPr marL="0" indent="0" algn="ctr">
              <a:spcBef>
                <a:spcPts val="0"/>
              </a:spcBef>
              <a:buNone/>
            </a:pPr>
            <a:r>
              <a:rPr lang="en-GB" sz="2200" b="1" dirty="0">
                <a:solidFill>
                  <a:srgbClr val="0720DB"/>
                </a:solidFill>
              </a:rPr>
              <a:t>regional agreements that protect migrants and advance development.   </a:t>
            </a:r>
          </a:p>
          <a:p>
            <a:pPr>
              <a:buSzPct val="100000"/>
            </a:pPr>
            <a:endParaRPr lang="fr-FR" sz="2300" dirty="0">
              <a:solidFill>
                <a:srgbClr val="FF0000"/>
              </a:solidFill>
            </a:endParaRPr>
          </a:p>
          <a:p>
            <a:pPr algn="just">
              <a:lnSpc>
                <a:spcPct val="134000"/>
              </a:lnSpc>
              <a:spcAft>
                <a:spcPts val="1800"/>
              </a:spcAft>
              <a:buBlip>
                <a:blip r:embed="rId3"/>
              </a:buBlip>
            </a:pPr>
            <a:endParaRPr lang="en-GB" sz="2000" dirty="0" smtClean="0">
              <a:solidFill>
                <a:srgbClr val="FF0000"/>
              </a:solidFill>
            </a:endParaRPr>
          </a:p>
          <a:p>
            <a:pPr marL="0" indent="0" algn="just">
              <a:lnSpc>
                <a:spcPct val="134000"/>
              </a:lnSpc>
              <a:spcAft>
                <a:spcPts val="1800"/>
              </a:spcAft>
              <a:buNone/>
            </a:pPr>
            <a:endParaRPr lang="en-GB" sz="1900" dirty="0" smtClean="0"/>
          </a:p>
          <a:p>
            <a:pPr marL="0" indent="0" algn="just">
              <a:lnSpc>
                <a:spcPct val="114000"/>
              </a:lnSpc>
              <a:spcAft>
                <a:spcPts val="1800"/>
              </a:spcAft>
              <a:buNone/>
            </a:pPr>
            <a:endParaRPr lang="en-GB" sz="1800"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0"/>
            <a:ext cx="1257974" cy="1060217"/>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68144" y="1681611"/>
            <a:ext cx="2871426" cy="2150349"/>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6" name="TextBox 5"/>
          <p:cNvSpPr txBox="1"/>
          <p:nvPr/>
        </p:nvSpPr>
        <p:spPr>
          <a:xfrm>
            <a:off x="723728" y="1681611"/>
            <a:ext cx="4536504" cy="1477328"/>
          </a:xfrm>
          <a:prstGeom prst="rect">
            <a:avLst/>
          </a:prstGeom>
          <a:noFill/>
        </p:spPr>
        <p:txBody>
          <a:bodyPr wrap="square" rtlCol="0">
            <a:spAutoFit/>
          </a:bodyPr>
          <a:lstStyle/>
          <a:p>
            <a:pPr>
              <a:buSzPct val="100000"/>
            </a:pPr>
            <a:r>
              <a:rPr lang="fr-FR" i="1" dirty="0" err="1" smtClean="0">
                <a:solidFill>
                  <a:srgbClr val="0720DB"/>
                </a:solidFill>
                <a:latin typeface="Andalus" panose="02020603050405020304" pitchFamily="18" charset="-78"/>
                <a:cs typeface="Andalus" panose="02020603050405020304" pitchFamily="18" charset="-78"/>
              </a:rPr>
              <a:t>What</a:t>
            </a:r>
            <a:r>
              <a:rPr lang="fr-FR" i="1" dirty="0" smtClean="0">
                <a:solidFill>
                  <a:srgbClr val="0720DB"/>
                </a:solidFill>
                <a:latin typeface="Andalus" panose="02020603050405020304" pitchFamily="18" charset="-78"/>
                <a:cs typeface="Andalus" panose="02020603050405020304" pitchFamily="18" charset="-78"/>
              </a:rPr>
              <a:t> </a:t>
            </a:r>
            <a:r>
              <a:rPr lang="fr-FR" i="1" dirty="0" err="1" smtClean="0">
                <a:solidFill>
                  <a:srgbClr val="0720DB"/>
                </a:solidFill>
                <a:latin typeface="Andalus" panose="02020603050405020304" pitchFamily="18" charset="-78"/>
                <a:cs typeface="Andalus" panose="02020603050405020304" pitchFamily="18" charset="-78"/>
              </a:rPr>
              <a:t>is</a:t>
            </a:r>
            <a:r>
              <a:rPr lang="fr-FR" i="1" dirty="0" smtClean="0">
                <a:solidFill>
                  <a:srgbClr val="0720DB"/>
                </a:solidFill>
                <a:latin typeface="Andalus" panose="02020603050405020304" pitchFamily="18" charset="-78"/>
                <a:cs typeface="Andalus" panose="02020603050405020304" pitchFamily="18" charset="-78"/>
              </a:rPr>
              <a:t> </a:t>
            </a:r>
            <a:r>
              <a:rPr lang="fr-FR" i="1" dirty="0" err="1">
                <a:solidFill>
                  <a:srgbClr val="0720DB"/>
                </a:solidFill>
                <a:latin typeface="Andalus" panose="02020603050405020304" pitchFamily="18" charset="-78"/>
                <a:cs typeface="Andalus" panose="02020603050405020304" pitchFamily="18" charset="-78"/>
              </a:rPr>
              <a:t>needed</a:t>
            </a:r>
            <a:r>
              <a:rPr lang="fr-FR" i="1" dirty="0">
                <a:solidFill>
                  <a:srgbClr val="0720DB"/>
                </a:solidFill>
                <a:latin typeface="Andalus" panose="02020603050405020304" pitchFamily="18" charset="-78"/>
                <a:cs typeface="Andalus" panose="02020603050405020304" pitchFamily="18" charset="-78"/>
              </a:rPr>
              <a:t> </a:t>
            </a:r>
            <a:r>
              <a:rPr lang="fr-FR" i="1" dirty="0" err="1">
                <a:solidFill>
                  <a:srgbClr val="0720DB"/>
                </a:solidFill>
                <a:latin typeface="Andalus" panose="02020603050405020304" pitchFamily="18" charset="-78"/>
                <a:cs typeface="Andalus" panose="02020603050405020304" pitchFamily="18" charset="-78"/>
              </a:rPr>
              <a:t>is</a:t>
            </a:r>
            <a:r>
              <a:rPr lang="fr-FR" i="1" dirty="0">
                <a:solidFill>
                  <a:srgbClr val="0720DB"/>
                </a:solidFill>
                <a:latin typeface="Andalus" panose="02020603050405020304" pitchFamily="18" charset="-78"/>
                <a:cs typeface="Andalus" panose="02020603050405020304" pitchFamily="18" charset="-78"/>
              </a:rPr>
              <a:t> </a:t>
            </a:r>
            <a:r>
              <a:rPr lang="fr-FR" i="1" dirty="0" smtClean="0">
                <a:solidFill>
                  <a:srgbClr val="0720DB"/>
                </a:solidFill>
                <a:latin typeface="Andalus" panose="02020603050405020304" pitchFamily="18" charset="-78"/>
                <a:cs typeface="Andalus" panose="02020603050405020304" pitchFamily="18" charset="-78"/>
              </a:rPr>
              <a:t>a </a:t>
            </a:r>
            <a:r>
              <a:rPr lang="fr-FR" i="1" dirty="0" err="1" smtClean="0">
                <a:solidFill>
                  <a:srgbClr val="0720DB"/>
                </a:solidFill>
                <a:latin typeface="Andalus" panose="02020603050405020304" pitchFamily="18" charset="-78"/>
                <a:cs typeface="Andalus" panose="02020603050405020304" pitchFamily="18" charset="-78"/>
              </a:rPr>
              <a:t>comprehensive</a:t>
            </a:r>
            <a:r>
              <a:rPr lang="fr-FR" i="1" dirty="0" smtClean="0">
                <a:solidFill>
                  <a:srgbClr val="0720DB"/>
                </a:solidFill>
                <a:latin typeface="Andalus" panose="02020603050405020304" pitchFamily="18" charset="-78"/>
                <a:cs typeface="Andalus" panose="02020603050405020304" pitchFamily="18" charset="-78"/>
              </a:rPr>
              <a:t> </a:t>
            </a:r>
            <a:r>
              <a:rPr lang="fr-FR" i="1" dirty="0" err="1">
                <a:solidFill>
                  <a:srgbClr val="0720DB"/>
                </a:solidFill>
                <a:latin typeface="Andalus" panose="02020603050405020304" pitchFamily="18" charset="-78"/>
                <a:cs typeface="Andalus" panose="02020603050405020304" pitchFamily="18" charset="-78"/>
              </a:rPr>
              <a:t>strategy</a:t>
            </a:r>
            <a:r>
              <a:rPr lang="fr-FR" i="1" dirty="0">
                <a:solidFill>
                  <a:srgbClr val="0720DB"/>
                </a:solidFill>
                <a:latin typeface="Andalus" panose="02020603050405020304" pitchFamily="18" charset="-78"/>
                <a:cs typeface="Andalus" panose="02020603050405020304" pitchFamily="18" charset="-78"/>
              </a:rPr>
              <a:t> </a:t>
            </a:r>
            <a:r>
              <a:rPr lang="fr-FR" i="1" dirty="0" err="1" smtClean="0">
                <a:solidFill>
                  <a:srgbClr val="0720DB"/>
                </a:solidFill>
                <a:latin typeface="Andalus" panose="02020603050405020304" pitchFamily="18" charset="-78"/>
                <a:cs typeface="Andalus" panose="02020603050405020304" pitchFamily="18" charset="-78"/>
              </a:rPr>
              <a:t>considering</a:t>
            </a:r>
            <a:r>
              <a:rPr lang="fr-FR" i="1" dirty="0" smtClean="0">
                <a:solidFill>
                  <a:srgbClr val="0720DB"/>
                </a:solidFill>
                <a:latin typeface="Andalus" panose="02020603050405020304" pitchFamily="18" charset="-78"/>
                <a:cs typeface="Andalus" panose="02020603050405020304" pitchFamily="18" charset="-78"/>
              </a:rPr>
              <a:t> </a:t>
            </a:r>
            <a:r>
              <a:rPr lang="fr-FR" i="1" dirty="0">
                <a:solidFill>
                  <a:srgbClr val="0720DB"/>
                </a:solidFill>
                <a:latin typeface="Andalus" panose="02020603050405020304" pitchFamily="18" charset="-78"/>
                <a:cs typeface="Andalus" panose="02020603050405020304" pitchFamily="18" charset="-78"/>
              </a:rPr>
              <a:t>short and long-</a:t>
            </a:r>
            <a:r>
              <a:rPr lang="fr-FR" i="1" dirty="0" err="1">
                <a:solidFill>
                  <a:srgbClr val="0720DB"/>
                </a:solidFill>
                <a:latin typeface="Andalus" panose="02020603050405020304" pitchFamily="18" charset="-78"/>
                <a:cs typeface="Andalus" panose="02020603050405020304" pitchFamily="18" charset="-78"/>
              </a:rPr>
              <a:t>term</a:t>
            </a:r>
            <a:r>
              <a:rPr lang="fr-FR" i="1" dirty="0">
                <a:solidFill>
                  <a:srgbClr val="0720DB"/>
                </a:solidFill>
                <a:latin typeface="Andalus" panose="02020603050405020304" pitchFamily="18" charset="-78"/>
                <a:cs typeface="Andalus" panose="02020603050405020304" pitchFamily="18" charset="-78"/>
              </a:rPr>
              <a:t> labour </a:t>
            </a:r>
            <a:r>
              <a:rPr lang="fr-FR" i="1" dirty="0" err="1">
                <a:solidFill>
                  <a:srgbClr val="0720DB"/>
                </a:solidFill>
                <a:latin typeface="Andalus" panose="02020603050405020304" pitchFamily="18" charset="-78"/>
                <a:cs typeface="Andalus" panose="02020603050405020304" pitchFamily="18" charset="-78"/>
              </a:rPr>
              <a:t>market</a:t>
            </a:r>
            <a:r>
              <a:rPr lang="fr-FR" i="1" dirty="0">
                <a:solidFill>
                  <a:srgbClr val="0720DB"/>
                </a:solidFill>
                <a:latin typeface="Andalus" panose="02020603050405020304" pitchFamily="18" charset="-78"/>
                <a:cs typeface="Andalus" panose="02020603050405020304" pitchFamily="18" charset="-78"/>
              </a:rPr>
              <a:t> </a:t>
            </a:r>
            <a:r>
              <a:rPr lang="fr-FR" i="1" dirty="0" err="1" smtClean="0">
                <a:solidFill>
                  <a:srgbClr val="0720DB"/>
                </a:solidFill>
                <a:latin typeface="Andalus" panose="02020603050405020304" pitchFamily="18" charset="-78"/>
                <a:cs typeface="Andalus" panose="02020603050405020304" pitchFamily="18" charset="-78"/>
              </a:rPr>
              <a:t>needs</a:t>
            </a:r>
            <a:r>
              <a:rPr lang="fr-FR" i="1" dirty="0" smtClean="0">
                <a:solidFill>
                  <a:srgbClr val="0720DB"/>
                </a:solidFill>
                <a:latin typeface="Andalus" panose="02020603050405020304" pitchFamily="18" charset="-78"/>
                <a:cs typeface="Andalus" panose="02020603050405020304" pitchFamily="18" charset="-78"/>
              </a:rPr>
              <a:t>, </a:t>
            </a:r>
            <a:r>
              <a:rPr lang="fr-FR" i="1" dirty="0" err="1" smtClean="0">
                <a:solidFill>
                  <a:srgbClr val="0720DB"/>
                </a:solidFill>
                <a:latin typeface="Andalus" panose="02020603050405020304" pitchFamily="18" charset="-78"/>
                <a:cs typeface="Andalus" panose="02020603050405020304" pitchFamily="18" charset="-78"/>
              </a:rPr>
              <a:t>including</a:t>
            </a:r>
            <a:r>
              <a:rPr lang="fr-FR" i="1" dirty="0" smtClean="0">
                <a:solidFill>
                  <a:srgbClr val="0720DB"/>
                </a:solidFill>
                <a:latin typeface="Andalus" panose="02020603050405020304" pitchFamily="18" charset="-78"/>
                <a:cs typeface="Andalus" panose="02020603050405020304" pitchFamily="18" charset="-78"/>
              </a:rPr>
              <a:t> to </a:t>
            </a:r>
            <a:r>
              <a:rPr lang="fr-FR" i="1" dirty="0" err="1" smtClean="0">
                <a:solidFill>
                  <a:srgbClr val="0720DB"/>
                </a:solidFill>
                <a:latin typeface="Andalus" panose="02020603050405020304" pitchFamily="18" charset="-78"/>
                <a:cs typeface="Andalus" panose="02020603050405020304" pitchFamily="18" charset="-78"/>
              </a:rPr>
              <a:t>reduce</a:t>
            </a:r>
            <a:r>
              <a:rPr lang="fr-FR" i="1" dirty="0" smtClean="0">
                <a:solidFill>
                  <a:srgbClr val="0720DB"/>
                </a:solidFill>
                <a:latin typeface="Andalus" panose="02020603050405020304" pitchFamily="18" charset="-78"/>
                <a:cs typeface="Andalus" panose="02020603050405020304" pitchFamily="18" charset="-78"/>
              </a:rPr>
              <a:t> labour </a:t>
            </a:r>
            <a:r>
              <a:rPr lang="fr-FR" i="1" dirty="0">
                <a:solidFill>
                  <a:srgbClr val="0720DB"/>
                </a:solidFill>
                <a:latin typeface="Andalus" panose="02020603050405020304" pitchFamily="18" charset="-78"/>
                <a:cs typeface="Andalus" panose="02020603050405020304" pitchFamily="18" charset="-78"/>
              </a:rPr>
              <a:t>migration </a:t>
            </a:r>
            <a:r>
              <a:rPr lang="fr-FR" i="1" dirty="0" err="1">
                <a:solidFill>
                  <a:srgbClr val="0720DB"/>
                </a:solidFill>
                <a:latin typeface="Andalus" panose="02020603050405020304" pitchFamily="18" charset="-78"/>
                <a:cs typeface="Andalus" panose="02020603050405020304" pitchFamily="18" charset="-78"/>
              </a:rPr>
              <a:t>costs</a:t>
            </a:r>
            <a:r>
              <a:rPr lang="fr-FR" i="1" dirty="0">
                <a:solidFill>
                  <a:srgbClr val="0720DB"/>
                </a:solidFill>
                <a:latin typeface="Andalus" panose="02020603050405020304" pitchFamily="18" charset="-78"/>
                <a:cs typeface="Andalus" panose="02020603050405020304" pitchFamily="18" charset="-78"/>
              </a:rPr>
              <a:t> and </a:t>
            </a:r>
            <a:r>
              <a:rPr lang="fr-FR" i="1" dirty="0" err="1" smtClean="0">
                <a:solidFill>
                  <a:srgbClr val="0720DB"/>
                </a:solidFill>
                <a:latin typeface="Andalus" panose="02020603050405020304" pitchFamily="18" charset="-78"/>
                <a:cs typeface="Andalus" panose="02020603050405020304" pitchFamily="18" charset="-78"/>
              </a:rPr>
              <a:t>eliminate</a:t>
            </a:r>
            <a:r>
              <a:rPr lang="fr-FR" i="1" dirty="0" smtClean="0">
                <a:solidFill>
                  <a:srgbClr val="0720DB"/>
                </a:solidFill>
                <a:latin typeface="Andalus" panose="02020603050405020304" pitchFamily="18" charset="-78"/>
                <a:cs typeface="Andalus" panose="02020603050405020304" pitchFamily="18" charset="-78"/>
              </a:rPr>
              <a:t> migrant </a:t>
            </a:r>
            <a:r>
              <a:rPr lang="fr-FR" i="1" dirty="0" err="1">
                <a:solidFill>
                  <a:srgbClr val="0720DB"/>
                </a:solidFill>
                <a:latin typeface="Andalus" panose="02020603050405020304" pitchFamily="18" charset="-78"/>
                <a:cs typeface="Andalus" panose="02020603050405020304" pitchFamily="18" charset="-78"/>
              </a:rPr>
              <a:t>recruitment</a:t>
            </a:r>
            <a:r>
              <a:rPr lang="fr-FR" i="1" dirty="0">
                <a:solidFill>
                  <a:srgbClr val="0720DB"/>
                </a:solidFill>
                <a:latin typeface="Andalus" panose="02020603050405020304" pitchFamily="18" charset="-78"/>
                <a:cs typeface="Andalus" panose="02020603050405020304" pitchFamily="18" charset="-78"/>
              </a:rPr>
              <a:t> </a:t>
            </a:r>
            <a:r>
              <a:rPr lang="fr-FR" i="1" dirty="0" err="1" smtClean="0">
                <a:solidFill>
                  <a:srgbClr val="0720DB"/>
                </a:solidFill>
                <a:latin typeface="Andalus" panose="02020603050405020304" pitchFamily="18" charset="-78"/>
                <a:cs typeface="Andalus" panose="02020603050405020304" pitchFamily="18" charset="-78"/>
              </a:rPr>
              <a:t>fees</a:t>
            </a:r>
            <a:r>
              <a:rPr lang="fr-FR" i="1" dirty="0" smtClean="0">
                <a:solidFill>
                  <a:srgbClr val="0720DB"/>
                </a:solidFill>
                <a:latin typeface="Andalus" panose="02020603050405020304" pitchFamily="18" charset="-78"/>
                <a:cs typeface="Andalus" panose="02020603050405020304" pitchFamily="18" charset="-78"/>
              </a:rPr>
              <a:t>.</a:t>
            </a:r>
            <a:endParaRPr lang="fr-FR" i="1" dirty="0">
              <a:solidFill>
                <a:srgbClr val="0720DB"/>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744256676"/>
      </p:ext>
    </p:extLst>
  </p:cSld>
  <p:clrMapOvr>
    <a:masterClrMapping/>
  </p:clrMapOvr>
  <mc:AlternateContent xmlns:mc="http://schemas.openxmlformats.org/markup-compatibility/2006" xmlns:p14="http://schemas.microsoft.com/office/powerpoint/2010/main">
    <mc:Choice Requires="p14">
      <p:transition spd="slow" p14:dur="2000" advTm="450"/>
    </mc:Choice>
    <mc:Fallback xmlns="">
      <p:transition spd="slow" advTm="45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TM03457503[[fn=Quotable]]</Template>
  <TotalTime>4884</TotalTime>
  <Words>655</Words>
  <Application>Microsoft Office PowerPoint</Application>
  <PresentationFormat>On-screen Show (4:3)</PresentationFormat>
  <Paragraphs>108</Paragraphs>
  <Slides>8</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Adobe Caslon Pro</vt:lpstr>
      <vt:lpstr>Andalus</vt:lpstr>
      <vt:lpstr>Arial</vt:lpstr>
      <vt:lpstr>Calibri</vt:lpstr>
      <vt:lpstr>Palatino Linotype</vt:lpstr>
      <vt:lpstr>Times New Roman</vt:lpstr>
      <vt:lpstr>Wingdings</vt:lpstr>
      <vt:lpstr>Office Theme</vt:lpstr>
      <vt:lpstr>PowerPoint Presentation</vt:lpstr>
      <vt:lpstr>       Why do migration costs matter? </vt:lpstr>
      <vt:lpstr> Migration costs include lost wages</vt:lpstr>
      <vt:lpstr>  Reducing recruitment fees:  the added X factor to development  </vt:lpstr>
      <vt:lpstr>PowerPoint Presentation</vt:lpstr>
      <vt:lpstr>PowerPoint Presentation</vt:lpstr>
      <vt:lpstr>PowerPoint Presentation</vt:lpstr>
      <vt:lpstr>     Developing the evidence base for Fair Migration Frameworks</vt:lpstr>
    </vt:vector>
  </TitlesOfParts>
  <Company>ILO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Pursey</dc:creator>
  <cp:lastModifiedBy>Michelle Leighton</cp:lastModifiedBy>
  <cp:revision>432</cp:revision>
  <cp:lastPrinted>2015-05-05T07:08:41Z</cp:lastPrinted>
  <dcterms:created xsi:type="dcterms:W3CDTF">2014-01-15T14:27:05Z</dcterms:created>
  <dcterms:modified xsi:type="dcterms:W3CDTF">2015-10-15T11:31:30Z</dcterms:modified>
</cp:coreProperties>
</file>